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2"/>
  </p:notes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9" r:id="rId11"/>
    <p:sldId id="339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40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ECFF"/>
    <a:srgbClr val="99CCFF"/>
    <a:srgbClr val="A50021"/>
    <a:srgbClr val="3366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85142" autoAdjust="0"/>
  </p:normalViewPr>
  <p:slideViewPr>
    <p:cSldViewPr>
      <p:cViewPr varScale="1">
        <p:scale>
          <a:sx n="56" d="100"/>
          <a:sy n="56" d="100"/>
        </p:scale>
        <p:origin x="1572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42.wmf"/><Relationship Id="rId1" Type="http://schemas.openxmlformats.org/officeDocument/2006/relationships/image" Target="../media/image50.wmf"/><Relationship Id="rId4" Type="http://schemas.openxmlformats.org/officeDocument/2006/relationships/image" Target="../media/image52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867A939-67A5-4309-8066-3D960394477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CAE11BF8-B217-4151-AD58-B90F4A5F138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236AF2AE-B8B1-42BA-9A79-DA13F670A6E2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A9573547-DBD3-4BC9-9F27-05138B63F03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9462" name="Rectangle 6">
            <a:extLst>
              <a:ext uri="{FF2B5EF4-FFF2-40B4-BE49-F238E27FC236}">
                <a16:creationId xmlns:a16="http://schemas.microsoft.com/office/drawing/2014/main" id="{A6E4EEAE-B9C8-477C-856F-0568EBBBF63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463" name="Rectangle 7">
            <a:extLst>
              <a:ext uri="{FF2B5EF4-FFF2-40B4-BE49-F238E27FC236}">
                <a16:creationId xmlns:a16="http://schemas.microsoft.com/office/drawing/2014/main" id="{AACF0F01-C199-491F-84E6-7E9BF8A05A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D58CC35-369B-478D-AF8B-1AEDDAA3B67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B8FEF93E-ED1E-4E93-BE7E-B0BC77C3C6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49E6C54-E03A-4AFB-AD68-0AEFA723CBEF}" type="slidenum">
              <a:rPr lang="zh-TW" altLang="en-US" smtClean="0">
                <a:latin typeface="Times New Roman" panose="02020603050405020304" pitchFamily="18" charset="0"/>
              </a:rPr>
              <a:pPr/>
              <a:t>2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D41503AC-7EF9-4589-9DB1-D22A3EB534D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CA795A7D-F3C5-44B7-A09A-296E03A87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B0322EDE-8CE9-461A-899B-32E65413B6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ACD94FC-C24C-49A1-8632-72847A079800}" type="slidenum">
              <a:rPr lang="zh-TW" altLang="en-US" smtClean="0">
                <a:latin typeface="Times New Roman" panose="02020603050405020304" pitchFamily="18" charset="0"/>
              </a:rPr>
              <a:pPr/>
              <a:t>11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FCE57F0D-2176-4F31-8A51-8EAAFCBE895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5838F85A-A28F-4897-BB05-AB59F779A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E57E6C3C-85AA-423C-93C8-6A47F0B4F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EAB9E7F-7805-4F20-9E67-23BEFEC97E4E}" type="slidenum">
              <a:rPr lang="zh-TW" altLang="en-US" smtClean="0">
                <a:latin typeface="Times New Roman" panose="02020603050405020304" pitchFamily="18" charset="0"/>
              </a:rPr>
              <a:pPr/>
              <a:t>12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4C0ACC8A-BA7B-4213-8417-8B345AE0046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54A4D45D-B321-45E7-A373-3EFC80A77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BB8B6097-9A4E-480D-ACAB-8F037A216C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43FC591-7C8F-4762-9233-3AE4921F8C64}" type="slidenum">
              <a:rPr lang="zh-TW" altLang="en-US" smtClean="0">
                <a:latin typeface="Times New Roman" panose="02020603050405020304" pitchFamily="18" charset="0"/>
              </a:rPr>
              <a:pPr/>
              <a:t>13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D925B198-8D79-4971-AFEC-72BB570F829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9D7A957-4A2A-4921-B1AF-E62CD3DA85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889370E4-67CC-4B99-BCC3-8F54BE1E0F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2B4621F-E168-4C08-8572-0E31BD03BF5B}" type="slidenum">
              <a:rPr lang="zh-TW" altLang="en-US" smtClean="0">
                <a:latin typeface="Times New Roman" panose="02020603050405020304" pitchFamily="18" charset="0"/>
              </a:rPr>
              <a:pPr/>
              <a:t>14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5EBC372A-9655-41EE-A349-867F9BD4771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D1AA6927-3F68-4B34-B524-C005E1BC36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1D990DCA-337C-46B9-BC4E-E4ECAED1D7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CDD9060-CDC4-472A-BE60-80A6A5E35324}" type="slidenum">
              <a:rPr lang="zh-TW" altLang="en-US" smtClean="0">
                <a:latin typeface="Times New Roman" panose="02020603050405020304" pitchFamily="18" charset="0"/>
              </a:rPr>
              <a:pPr/>
              <a:t>15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9A1EDC0C-2C98-4FFA-9161-4CFE131DC1E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48E90265-14C2-4DDA-8412-656BB7AEC8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5C5B2D45-BDA8-446B-811F-B842439760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9FBD984-532D-4354-9017-F330C8CB3BE3}" type="slidenum">
              <a:rPr lang="zh-TW" altLang="en-US" smtClean="0">
                <a:latin typeface="Times New Roman" panose="02020603050405020304" pitchFamily="18" charset="0"/>
              </a:rPr>
              <a:pPr/>
              <a:t>16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E58DC929-D25E-4A6E-B511-18DFC30CB19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633919EA-32B9-4F2E-9803-2B4FE09772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BF437714-225E-45C2-B19A-B37C71AC9D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10CF73E-C993-44C8-9708-17C67EFDA0A5}" type="slidenum">
              <a:rPr lang="zh-TW" altLang="en-US" smtClean="0">
                <a:latin typeface="Times New Roman" panose="02020603050405020304" pitchFamily="18" charset="0"/>
              </a:rPr>
              <a:pPr/>
              <a:t>17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FC7CC02A-26C6-49B7-B0EE-5BA1B0A0F7A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02C16EBF-D7C2-4635-A7C4-9F69BFC33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1197AD18-625E-47D7-A334-4D7BE744A7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5799FD3-D41B-4857-A18B-47A4D3B30C79}" type="slidenum">
              <a:rPr lang="zh-TW" altLang="en-US" smtClean="0">
                <a:latin typeface="Times New Roman" panose="02020603050405020304" pitchFamily="18" charset="0"/>
              </a:rPr>
              <a:pPr/>
              <a:t>18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44F53DAC-68F4-4F66-B858-48A2B6DFF48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2EB06AB9-F91A-4576-83EB-7BBBEC4C29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D1632F4F-C021-480D-975A-527F38245B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CC9E789-F8E8-4D45-A0B7-6212F0A378FA}" type="slidenum">
              <a:rPr lang="zh-TW" altLang="en-US" smtClean="0">
                <a:latin typeface="Times New Roman" panose="02020603050405020304" pitchFamily="18" charset="0"/>
              </a:rPr>
              <a:pPr/>
              <a:t>19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F82F1791-3624-4F2A-87BE-665630758C2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90A675C3-7B90-4A33-9E0F-CE08E0F836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/>
              <a:t>9.13 </a:t>
            </a:r>
            <a:r>
              <a:rPr lang="zh-TW" altLang="en-US"/>
              <a:t>補充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90AA5022-BF14-4779-84D8-55CB3D12D5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13DAD3F-5D7D-4DF9-925D-87BEC96D61AC}" type="slidenum">
              <a:rPr lang="zh-TW" altLang="en-US" smtClean="0">
                <a:latin typeface="Times New Roman" panose="02020603050405020304" pitchFamily="18" charset="0"/>
              </a:rPr>
              <a:pPr/>
              <a:t>20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6D97ECAA-1826-41E8-B2A8-1F16D9A635F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D4C3343A-2ECE-4845-B053-0371F47F8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514A2C90-93C1-411D-8B58-833A857F24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7351823-A5E7-4C1F-826C-E2B7B5F5303D}" type="slidenum">
              <a:rPr lang="zh-TW" altLang="en-US" smtClean="0">
                <a:latin typeface="Times New Roman" panose="02020603050405020304" pitchFamily="18" charset="0"/>
              </a:rPr>
              <a:pPr/>
              <a:t>3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F5FDA383-C638-4021-BFD5-8A1646E7DE9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14F24059-5205-420E-AB48-311EC455F0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59A76650-A9A8-4ADF-A235-8C75B69A18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1102FF9-883B-40B8-BA86-B2ED637896BC}" type="slidenum">
              <a:rPr lang="zh-TW" altLang="en-US" smtClean="0">
                <a:latin typeface="Times New Roman" panose="02020603050405020304" pitchFamily="18" charset="0"/>
              </a:rPr>
              <a:pPr/>
              <a:t>21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D0CC9265-2F4B-435E-A502-F1EFCAA4FA7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49C165A8-41A9-4907-8B11-6D242FD52C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16AB6B22-9F72-4CA1-ADF0-D405ED1443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96CCA90-EC9C-4B55-A150-BB66DF2A90DE}" type="slidenum">
              <a:rPr lang="zh-TW" altLang="en-US" smtClean="0">
                <a:latin typeface="Times New Roman" panose="02020603050405020304" pitchFamily="18" charset="0"/>
              </a:rPr>
              <a:pPr/>
              <a:t>22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ACFDD15-F177-4993-BA43-CE6C3B86482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AF9A87ED-3F50-47D6-825A-E81ED4BA93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FAE36820-7FA8-432E-8535-57ED75B658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1EF4FF4-198C-4EE9-988C-31CD8B2AF7DF}" type="slidenum">
              <a:rPr lang="zh-TW" altLang="en-US" smtClean="0">
                <a:latin typeface="Times New Roman" panose="02020603050405020304" pitchFamily="18" charset="0"/>
              </a:rPr>
              <a:pPr/>
              <a:t>23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ADC5768F-2A9A-4FFD-A308-8A27000A606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7FC26E8F-B89E-4075-9C85-A6173F0CC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4F557C90-7EAE-46E3-84F0-9017246FE4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CD1AD65-D1CA-4108-A62F-90BB0A9B712A}" type="slidenum">
              <a:rPr lang="zh-TW" altLang="en-US" smtClean="0">
                <a:latin typeface="Times New Roman" panose="02020603050405020304" pitchFamily="18" charset="0"/>
              </a:rPr>
              <a:pPr/>
              <a:t>24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AD164F0-B54F-4034-8872-8D324E87789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0C5A8529-8489-418F-9BC2-C0D9A61E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/>
              <a:t>Draw a3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3D53067B-7712-4D9F-8FFB-E4FF286C29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AE26F95-486D-429B-9F84-24C3F8F3A3BC}" type="slidenum">
              <a:rPr lang="zh-TW" altLang="en-US" smtClean="0">
                <a:latin typeface="Times New Roman" panose="02020603050405020304" pitchFamily="18" charset="0"/>
              </a:rPr>
              <a:pPr/>
              <a:t>25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7F2F9F5D-3E83-4EED-9225-3C72F2D1444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EA33A433-C601-4F7B-817C-3AE0A29ACA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D76B1CAE-7155-459D-BB5A-E51035669B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1CEDFA2-F70A-4C94-9126-48C649A878F5}" type="slidenum">
              <a:rPr lang="zh-TW" altLang="en-US" smtClean="0">
                <a:latin typeface="Times New Roman" panose="02020603050405020304" pitchFamily="18" charset="0"/>
              </a:rPr>
              <a:pPr/>
              <a:t>26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FC6052C8-84C9-442A-A0D2-91566840D68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3BABB394-6006-40F8-AF2A-8A2BAF82CB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243E7426-6031-4CA7-A412-2BCD4322F0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BAB55C3-2021-4758-843C-F724778A8BF4}" type="slidenum">
              <a:rPr lang="zh-TW" altLang="en-US" smtClean="0">
                <a:latin typeface="Times New Roman" panose="02020603050405020304" pitchFamily="18" charset="0"/>
              </a:rPr>
              <a:pPr/>
              <a:t>27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AA043F92-1CC2-4CB8-9B4A-28A754CF644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EEC99B57-C934-4F56-9DC4-3E831F2BAF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61A32505-DD62-4E43-90D8-FD3E3097B3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621F6072-6DE2-40B1-A40E-5160D28B2FD1}" type="slidenum">
              <a:rPr lang="zh-TW" altLang="en-US" smtClean="0">
                <a:latin typeface="Times New Roman" panose="02020603050405020304" pitchFamily="18" charset="0"/>
              </a:rPr>
              <a:pPr/>
              <a:t>28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07EE2A5B-C01D-4ED9-BB22-0EC8128925F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F9BA4DC9-665A-4D43-BBC2-36AAF95B0B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53E5DF40-F2D3-43D1-84E1-509EEC3254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D4452C5-CACB-47F2-8340-31E8D1BD8358}" type="slidenum">
              <a:rPr lang="zh-TW" altLang="en-US" smtClean="0">
                <a:latin typeface="Times New Roman" panose="02020603050405020304" pitchFamily="18" charset="0"/>
              </a:rPr>
              <a:pPr/>
              <a:t>29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9A6085AC-C047-494C-ADC8-6991151752E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6017DC8E-1428-47A0-BD22-6D20E680D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7F611D20-1317-4660-B8FB-49B4223A80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322207D-8881-4BFA-9A9B-75C531ECBF91}" type="slidenum">
              <a:rPr lang="zh-TW" altLang="en-US" smtClean="0">
                <a:latin typeface="Times New Roman" panose="02020603050405020304" pitchFamily="18" charset="0"/>
              </a:rPr>
              <a:pPr/>
              <a:t>30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CF18F069-8870-4313-BF90-35C207AB4A3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87E836C7-7EBE-4452-B21B-A32111C0E6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CA86CD06-06B7-43F0-AB10-B3F9C3ABC8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FE7D66F-B02C-4BEE-9C7D-F5812640BDDC}" type="slidenum">
              <a:rPr lang="zh-TW" altLang="en-US" smtClean="0">
                <a:latin typeface="Times New Roman" panose="02020603050405020304" pitchFamily="18" charset="0"/>
              </a:rPr>
              <a:pPr/>
              <a:t>4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CB731763-16C9-4FEE-A474-1F1DCF08F7D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814AAA7A-4C73-43F4-9201-CCDF1E8527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C0CD48B7-6B65-4264-893F-2922A4ABB2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6B5FAD36-70D7-4AB2-8CEB-98F9690575F0}" type="slidenum">
              <a:rPr lang="zh-TW" altLang="en-US" smtClean="0">
                <a:latin typeface="Times New Roman" panose="02020603050405020304" pitchFamily="18" charset="0"/>
              </a:rPr>
              <a:pPr/>
              <a:t>31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6767468C-4909-43D5-9348-57AD3A35E89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57E4264B-3B8F-4BED-9FC7-8A53980EA4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064CEDA1-6562-41AA-BCB2-29EEEC70D3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5BC4E10D-E151-4713-BB02-4FEB468F291F}" type="slidenum">
              <a:rPr lang="zh-TW" altLang="en-US" smtClean="0">
                <a:latin typeface="Times New Roman" panose="02020603050405020304" pitchFamily="18" charset="0"/>
              </a:rPr>
              <a:pPr/>
              <a:t>32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9C76E624-3D14-4E37-A536-D521571B319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CFFB79EF-95ED-4768-849C-F0F4D21A8A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A9B58ADE-1B8E-4E82-8248-B4F1871960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BD360E2-826E-4367-A022-569C1B529F80}" type="slidenum">
              <a:rPr lang="zh-TW" altLang="en-US" smtClean="0">
                <a:latin typeface="Times New Roman" panose="02020603050405020304" pitchFamily="18" charset="0"/>
              </a:rPr>
              <a:pPr/>
              <a:t>33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5EE88896-C2BC-4E7B-B00F-4F11CB7DE30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39509E97-A87C-4E97-B927-22130F7C53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6810EFE4-9BBE-454D-9DE5-095CB4DD26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E12CB50-1E80-44B7-9D10-C3D0016DA1D0}" type="slidenum">
              <a:rPr lang="zh-TW" altLang="en-US" smtClean="0">
                <a:latin typeface="Times New Roman" panose="02020603050405020304" pitchFamily="18" charset="0"/>
              </a:rPr>
              <a:pPr/>
              <a:t>34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0DE7ACB3-83CE-4BE7-9516-D894919A383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48F85946-436A-459F-BEBB-C6431EB32D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DCCAA4F9-53A0-4B03-8210-91FD667C21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24D7304-3CDF-48D4-9DDE-2922627018F5}" type="slidenum">
              <a:rPr lang="zh-TW" altLang="en-US" smtClean="0">
                <a:latin typeface="Times New Roman" panose="02020603050405020304" pitchFamily="18" charset="0"/>
              </a:rPr>
              <a:pPr/>
              <a:t>35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EC75F422-3248-4BC0-A0EA-C71074E6A98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F5A20288-F841-43EE-B1A0-367C066817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0E9C1554-BC7C-4029-84BA-9230DC84B9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B3084E1-9B76-4127-9C46-D30A82D8BE23}" type="slidenum">
              <a:rPr lang="zh-TW" altLang="en-US" smtClean="0">
                <a:latin typeface="Times New Roman" panose="02020603050405020304" pitchFamily="18" charset="0"/>
              </a:rPr>
              <a:pPr/>
              <a:t>36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94EAF0AD-458E-474F-A08C-629A702379E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27088D58-CDBF-4E73-A734-B3857A1D9C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42F75DEF-84D5-485A-87D4-7D69F4E713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398F0B4-BF83-470D-B6C9-3FE643694DCA}" type="slidenum">
              <a:rPr lang="zh-TW" altLang="en-US" smtClean="0">
                <a:latin typeface="Times New Roman" panose="02020603050405020304" pitchFamily="18" charset="0"/>
              </a:rPr>
              <a:pPr/>
              <a:t>37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D0EF757F-F62A-4BD8-9D4F-036B2F94810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303234B9-B2C2-45FD-8446-ABF55835D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7256FED4-997C-4FF0-B3DD-261D4681A2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CD10541-B171-42DC-B140-FA71986AF3C2}" type="slidenum">
              <a:rPr lang="zh-TW" altLang="en-US" smtClean="0">
                <a:latin typeface="Times New Roman" panose="02020603050405020304" pitchFamily="18" charset="0"/>
              </a:rPr>
              <a:pPr/>
              <a:t>38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258E001A-B1D8-42EB-8EE7-16B5552DD7E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563FD867-B182-45BD-A5E0-331E920F78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0944631B-FFE9-430D-A9E5-1B89BC3B65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56545DEC-3C4C-4EAF-990B-402B91CD1609}" type="slidenum">
              <a:rPr lang="zh-TW" altLang="en-US" smtClean="0">
                <a:latin typeface="Times New Roman" panose="02020603050405020304" pitchFamily="18" charset="0"/>
              </a:rPr>
              <a:pPr/>
              <a:t>39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504E61A4-5763-4F00-A8FE-28EAA536C60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87DFCBFB-C981-44DB-AEB8-CA793594E4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08DCB010-2A21-47D1-A131-6E1354AF8F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A67FF2E-4003-4F5A-91E9-F936276A15E6}" type="slidenum">
              <a:rPr lang="zh-TW" altLang="en-US" smtClean="0">
                <a:latin typeface="Times New Roman" panose="02020603050405020304" pitchFamily="18" charset="0"/>
              </a:rPr>
              <a:pPr/>
              <a:t>40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1450A99B-656B-4A4F-957D-75BD7AB2F28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78607006-0AB6-47CB-907A-758FF8C6D5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449F7FE6-4A12-49F0-A0BF-097B1475FF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A7E4843-21FF-4BC7-9C4F-AC737010F458}" type="slidenum">
              <a:rPr lang="zh-TW" altLang="en-US" smtClean="0">
                <a:latin typeface="Times New Roman" panose="02020603050405020304" pitchFamily="18" charset="0"/>
              </a:rPr>
              <a:pPr/>
              <a:t>5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7899C0AE-C641-4EC3-8C4A-6E19AA40302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4222AF5C-6B72-47B3-A8B4-D8DD556E65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/>
              <a:t>All cases? End with 1 + end w/o 1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B359E25-46E7-4F51-AE89-36124FF892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B0C2AFD-26F9-4810-AF8C-3ECE246CDDD2}" type="slidenum">
              <a:rPr lang="zh-TW" altLang="en-US" smtClean="0">
                <a:latin typeface="Times New Roman" panose="02020603050405020304" pitchFamily="18" charset="0"/>
              </a:rPr>
              <a:pPr/>
              <a:t>41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C3239FE8-FAEB-4BFA-ADFD-A9056D6D8D3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6BABF098-803E-4B9E-8C90-7C9C072C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676E4481-55DD-4E6F-B9BD-CFBA8338A4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535C7D4-DA32-46EA-BE4C-7E80B472481C}" type="slidenum">
              <a:rPr lang="zh-TW" altLang="en-US" smtClean="0">
                <a:latin typeface="Times New Roman" panose="02020603050405020304" pitchFamily="18" charset="0"/>
              </a:rPr>
              <a:pPr/>
              <a:t>42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C99B3634-4392-4431-A63A-46798A5C129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61DBCA58-75DE-4CC9-99C5-B63EA20F5A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FF63CABD-54A0-4274-A350-1FA0604421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25D7DF1-C844-43F2-95E3-D5D7F40ED788}" type="slidenum">
              <a:rPr lang="zh-TW" altLang="en-US" smtClean="0">
                <a:latin typeface="Times New Roman" panose="02020603050405020304" pitchFamily="18" charset="0"/>
              </a:rPr>
              <a:pPr/>
              <a:t>43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261034FB-28DE-4C33-90F4-6FB8D48C7D9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AE97547A-C833-4827-842E-F909E2C10F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66010286-E4C9-47FE-8303-BA59C42DD5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D69D0A8-744F-4CDB-996B-79CCF5D41D19}" type="slidenum">
              <a:rPr lang="zh-TW" altLang="en-US" smtClean="0">
                <a:latin typeface="Times New Roman" panose="02020603050405020304" pitchFamily="18" charset="0"/>
              </a:rPr>
              <a:pPr/>
              <a:t>44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4230A6DE-1448-47FE-8685-475C091AB34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4F572B30-87EF-404F-9385-F239E52A60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F02EB107-177D-4AE8-9681-4F39404025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ED46172-DBCD-48D1-B4EB-4B1CC9B2C27D}" type="slidenum">
              <a:rPr lang="zh-TW" altLang="en-US" smtClean="0">
                <a:latin typeface="Times New Roman" panose="02020603050405020304" pitchFamily="18" charset="0"/>
              </a:rPr>
              <a:pPr/>
              <a:t>45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E06FD7C9-001B-4833-88AF-C28E6A007B3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7950361-A55F-48B0-8E6B-998643910D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3CA56478-CF66-4438-8494-7A2E92D7C3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D9282A2-D46F-4040-88B0-64530A67D8B3}" type="slidenum">
              <a:rPr lang="zh-TW" altLang="en-US" smtClean="0">
                <a:latin typeface="Times New Roman" panose="02020603050405020304" pitchFamily="18" charset="0"/>
              </a:rPr>
              <a:pPr/>
              <a:t>46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6CF38532-5A18-4BF8-B7FB-379F5CB58BD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863EBA32-25EB-4232-8EBD-375E859B5C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6F984F05-971A-489F-A5FD-29FC460F6C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55C56E1-351B-40BE-95AA-C0EDE1FD6037}" type="slidenum">
              <a:rPr lang="zh-TW" altLang="en-US" smtClean="0">
                <a:latin typeface="Times New Roman" panose="02020603050405020304" pitchFamily="18" charset="0"/>
              </a:rPr>
              <a:pPr/>
              <a:t>47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E2820969-3FC2-418B-8E87-43BD62B6621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E4419D9C-4187-4668-8AC3-E08FCE2C22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/>
              <a:t>Why An?  and also can solve A</a:t>
            </a:r>
          </a:p>
          <a:p>
            <a:pPr eaLnBrk="1" hangingPunct="1">
              <a:buFontTx/>
              <a:buChar char="•"/>
            </a:pPr>
            <a:r>
              <a:rPr lang="en-US" altLang="zh-TW"/>
              <a:t>* Test answer to explain ah and ap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FD7174E6-BDE9-4D3F-B581-CF0ED1E625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8AEC344-BC1D-4834-999C-3312F696E07A}" type="slidenum">
              <a:rPr lang="zh-TW" altLang="en-US" smtClean="0">
                <a:latin typeface="Times New Roman" panose="02020603050405020304" pitchFamily="18" charset="0"/>
              </a:rPr>
              <a:pPr/>
              <a:t>48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778EC755-62B6-4BFA-9459-A9551DB4DF9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2B88248-B551-4345-9D9D-6A03FB1F8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A21B86AF-66A8-4CAD-BF66-449D955242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10149D1-F95C-4728-BFB5-4CA0BC96D2F8}" type="slidenum">
              <a:rPr lang="zh-TW" altLang="en-US" smtClean="0">
                <a:latin typeface="Times New Roman" panose="02020603050405020304" pitchFamily="18" charset="0"/>
              </a:rPr>
              <a:pPr/>
              <a:t>49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A3C25E1A-F12F-4034-9DF3-17EEDDC0A0D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5764AA3B-42CD-4F6B-861F-BDA2ABF6B5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C5707D82-E7C4-4630-90B1-05BEBF1587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A775779-7BD4-4775-AAC0-9E215C4112B1}" type="slidenum">
              <a:rPr lang="zh-TW" altLang="en-US" smtClean="0">
                <a:latin typeface="Times New Roman" panose="02020603050405020304" pitchFamily="18" charset="0"/>
              </a:rPr>
              <a:pPr/>
              <a:t>50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8D11A42E-4872-4430-8AA3-C6CA1336462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DEBEE075-83C5-4E4E-8373-6A9692D230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BCD2E870-8459-4282-8D23-7FCFE46035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6DE2E3A-0340-4BB1-AA9C-1AAA130131AF}" type="slidenum">
              <a:rPr lang="zh-TW" altLang="en-US" smtClean="0">
                <a:latin typeface="Times New Roman" panose="02020603050405020304" pitchFamily="18" charset="0"/>
              </a:rPr>
              <a:pPr/>
              <a:t>6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17BEA79A-3185-46C4-960A-57327A24F49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7E058A06-99CA-4031-9C10-D78180B227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53DE8457-1EEF-4682-B95F-C8A0CA8152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4DD1198-DE3F-4AB7-8951-FE9EEE3FD103}" type="slidenum">
              <a:rPr lang="zh-TW" altLang="en-US" smtClean="0">
                <a:latin typeface="Times New Roman" panose="02020603050405020304" pitchFamily="18" charset="0"/>
              </a:rPr>
              <a:pPr/>
              <a:t>51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449E7266-97DD-48B1-9B49-C5A12926351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9E905127-52DE-4219-BF49-7100C75A2C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51766E03-F156-410F-8ECF-DF324EF34E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BC85892-D27C-460A-9B50-4765B31CAEA7}" type="slidenum">
              <a:rPr lang="zh-TW" altLang="en-US" smtClean="0">
                <a:latin typeface="Times New Roman" panose="02020603050405020304" pitchFamily="18" charset="0"/>
              </a:rPr>
              <a:pPr/>
              <a:t>52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98C81F17-5B62-4997-AD87-BC70C3A2F70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122503D0-2FB2-4F26-8852-EB6AB910AA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53C3C73E-E75F-42EA-A4D1-AE61AB54D6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2A13300-D536-4A82-A55F-DD8F80460C87}" type="slidenum">
              <a:rPr lang="zh-TW" altLang="en-US" smtClean="0">
                <a:latin typeface="Times New Roman" panose="02020603050405020304" pitchFamily="18" charset="0"/>
              </a:rPr>
              <a:pPr/>
              <a:t>53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4A2C9DD8-E7B1-4754-95F1-D99C5F65870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9E5071F4-6DC9-4140-923D-4161AFFE66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BD34124F-8295-4EFD-B352-A3BE37925D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E16859B-96D1-48D7-BFC5-982B5B58978F}" type="slidenum">
              <a:rPr lang="zh-TW" altLang="en-US" smtClean="0">
                <a:latin typeface="Times New Roman" panose="02020603050405020304" pitchFamily="18" charset="0"/>
              </a:rPr>
              <a:pPr/>
              <a:t>54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A6252AC4-4202-45B4-A04F-D839DAF4542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C6351FDC-213C-491B-B24D-4C83B0FC6C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/>
              <a:t>Compare with characteristic method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3C834F93-3209-413A-A3BB-538BD55EDE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AAF5992-782B-40D8-9132-D7110EB5E64D}" type="slidenum">
              <a:rPr lang="zh-TW" altLang="en-US" smtClean="0">
                <a:latin typeface="Times New Roman" panose="02020603050405020304" pitchFamily="18" charset="0"/>
              </a:rPr>
              <a:pPr/>
              <a:t>55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BAC1E11F-7812-4DDC-9050-D2D00CCDCA6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CD094DE7-4FFC-4191-BB2F-ABBD1E3B2F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39B64D04-8EDF-4E57-93EB-3036FCAC83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0FBD0EA-B921-4688-8ABB-1234F8FB26D5}" type="slidenum">
              <a:rPr lang="zh-TW" altLang="en-US" smtClean="0">
                <a:latin typeface="Times New Roman" panose="02020603050405020304" pitchFamily="18" charset="0"/>
              </a:rPr>
              <a:pPr/>
              <a:t>56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FFDA9A77-D508-444B-BDC7-BF0179A87E4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76E0747A-F8B1-4343-8454-73580EA45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/>
              <a:t>Try to solve by characteristics function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91E0E44F-C405-483B-9F76-F4ED7C42CF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D4A7651-81BC-48B6-8315-7AA52DE1CCFB}" type="slidenum">
              <a:rPr lang="zh-TW" altLang="en-US" smtClean="0">
                <a:latin typeface="Times New Roman" panose="02020603050405020304" pitchFamily="18" charset="0"/>
              </a:rPr>
              <a:pPr/>
              <a:t>57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2AF7EF1F-2A1A-40E1-B137-52800CB8326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B6CC3ECE-6E01-4462-A496-CCE98D81CF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589DFA09-AB19-45C3-8A54-D4B8FE1789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C3DFDA1-1BA7-4848-A17B-0F643EA9F633}" type="slidenum">
              <a:rPr lang="zh-TW" altLang="en-US" smtClean="0">
                <a:latin typeface="Times New Roman" panose="02020603050405020304" pitchFamily="18" charset="0"/>
              </a:rPr>
              <a:pPr/>
              <a:t>58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58B2561A-68CA-4734-AC6A-846061D4B14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487D33F4-AD95-488D-A0E7-97D1439311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C910CD8D-CF8E-4B9E-9961-2C7C0F782A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87884F3-3FDE-4077-A127-102A061B3429}" type="slidenum">
              <a:rPr lang="zh-TW" altLang="en-US" smtClean="0">
                <a:latin typeface="Times New Roman" panose="02020603050405020304" pitchFamily="18" charset="0"/>
              </a:rPr>
              <a:pPr/>
              <a:t>59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9FD9B978-57F9-4F4E-9262-184D7050A40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FE81AFDB-48CA-49BE-989E-7066D95153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9D291DC8-908F-4F63-AD4C-8F06C9F714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BD66A19-1E78-4F63-9494-C9619E0BF9C1}" type="slidenum">
              <a:rPr lang="zh-TW" altLang="en-US" smtClean="0">
                <a:latin typeface="Times New Roman" panose="02020603050405020304" pitchFamily="18" charset="0"/>
              </a:rPr>
              <a:pPr/>
              <a:t>60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966893F9-DF98-43DB-A5ED-5F63944DA73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C2FB27A7-7A9C-4962-A043-A718902CDE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DB1A9B5E-BD70-41AF-BE0A-EC171F609A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2E02C0F-CA30-4E06-BBCD-DAB842E562A2}" type="slidenum">
              <a:rPr lang="zh-TW" altLang="en-US" smtClean="0">
                <a:latin typeface="Times New Roman" panose="02020603050405020304" pitchFamily="18" charset="0"/>
              </a:rPr>
              <a:pPr/>
              <a:t>7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7AE41F5-37A5-4974-8BBD-0453C20B996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73C83385-C1E5-4D59-8153-F20D8B6E7A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47A0F55-D70C-4D0C-967A-56ED0F0427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7710036-50D3-4223-ACC3-710C01A6DEFC}" type="slidenum">
              <a:rPr lang="zh-TW" altLang="en-US" smtClean="0">
                <a:latin typeface="Times New Roman" panose="02020603050405020304" pitchFamily="18" charset="0"/>
              </a:rPr>
              <a:pPr/>
              <a:t>61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2E708263-7C41-4F67-9E5F-1DD8DF16EDE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68F4FAFC-C442-4E60-B9FF-162840F7F9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BC637C32-D4B0-4FE4-9B74-4B035B66FE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10FB023-47DE-44DC-AFB9-D5F17782D8F1}" type="slidenum">
              <a:rPr lang="zh-TW" altLang="en-US" smtClean="0">
                <a:latin typeface="Times New Roman" panose="02020603050405020304" pitchFamily="18" charset="0"/>
              </a:rPr>
              <a:pPr/>
              <a:t>62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35CBB1E0-A47F-4FB2-A13B-92C8697EA9B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936F23B6-5E8D-4990-BE27-B055743825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42BE4707-0396-4E2C-8234-372BC6ADEF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E038D11-D7EC-4473-A125-649138D2F6A5}" type="slidenum">
              <a:rPr lang="zh-TW" altLang="en-US" smtClean="0">
                <a:latin typeface="Times New Roman" panose="02020603050405020304" pitchFamily="18" charset="0"/>
              </a:rPr>
              <a:pPr/>
              <a:t>63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E0769CCB-D2FC-4C58-8A32-5ECE62F90DB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5E2D9EB1-DA07-4EEB-A991-E1FF55E5FD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DA9A77FC-738F-4590-BA03-AC581B6AAD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F01EAF6-E1CC-40AC-87A6-7904C2AD50EF}" type="slidenum">
              <a:rPr lang="zh-TW" altLang="en-US" smtClean="0">
                <a:latin typeface="Times New Roman" panose="02020603050405020304" pitchFamily="18" charset="0"/>
              </a:rPr>
              <a:pPr/>
              <a:t>64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64FE6797-B530-4875-B5A6-A5159EEBCED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58300AD3-3412-4F1B-8653-1CD56BCF1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/>
              <a:t>123,132, 213, 321, 231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C3A97D62-91EC-4E93-9A60-CBEE05DB68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511FF3-9AAB-4C29-A27D-57B9A6FD982B}" type="slidenum">
              <a:rPr lang="zh-TW" altLang="en-US" smtClean="0">
                <a:latin typeface="Times New Roman" panose="02020603050405020304" pitchFamily="18" charset="0"/>
              </a:rPr>
              <a:pPr/>
              <a:t>65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119FE41A-2912-4F63-9AFD-15B79775A1F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C6BA5619-1BEC-4E0F-97B8-7F60D08B8A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30B06405-8116-4788-AEE4-BA95953518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0113608-C7E1-4479-8C8D-D5E789F751AB}" type="slidenum">
              <a:rPr lang="zh-TW" altLang="en-US" smtClean="0">
                <a:latin typeface="Times New Roman" panose="02020603050405020304" pitchFamily="18" charset="0"/>
              </a:rPr>
              <a:pPr/>
              <a:t>66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FAC3EEEC-503F-47BF-9B06-EA8A4F68DC7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36C4D47A-02AC-401D-A111-8311AD367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2FA7DBA1-BAE3-483E-B34C-6F6A54BA1D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5476DD2-449A-4A52-B90F-6AB32F8F78BA}" type="slidenum">
              <a:rPr lang="zh-TW" altLang="en-US" smtClean="0">
                <a:latin typeface="Times New Roman" panose="02020603050405020304" pitchFamily="18" charset="0"/>
              </a:rPr>
              <a:pPr/>
              <a:t>67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695C1D9B-5851-4C4E-98E5-090CA35CB0D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4F60D160-E553-46AB-A31F-EAF3D996F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29C79498-C1F9-47FF-933B-AD69277841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B853C90-569B-425C-8D42-F776594A375B}" type="slidenum">
              <a:rPr lang="zh-TW" altLang="en-US" smtClean="0">
                <a:latin typeface="Times New Roman" panose="02020603050405020304" pitchFamily="18" charset="0"/>
              </a:rPr>
              <a:pPr/>
              <a:t>68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977BE59-1643-443A-9C0B-2A4ADCDF56C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245BADFC-6C77-4356-BF88-94BB1314CC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7C6B5A62-7F13-4A82-BAAB-765E3C202C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9734B6E-0C6C-4000-9A41-2E9D26D81F5D}" type="slidenum">
              <a:rPr lang="zh-TW" altLang="en-US" smtClean="0">
                <a:latin typeface="Times New Roman" panose="02020603050405020304" pitchFamily="18" charset="0"/>
              </a:rPr>
              <a:pPr/>
              <a:t>69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29AFEB25-C8E8-4F18-9C2F-813383FA7A4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2D247214-90D5-495A-83D0-4B60455B3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>
            <a:extLst>
              <a:ext uri="{FF2B5EF4-FFF2-40B4-BE49-F238E27FC236}">
                <a16:creationId xmlns:a16="http://schemas.microsoft.com/office/drawing/2014/main" id="{D4BD414E-47FE-4763-9394-3E8BFA1932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46B4CA8-6478-4D98-B60A-F05328A28D3C}" type="slidenum">
              <a:rPr lang="zh-TW" altLang="en-US" smtClean="0">
                <a:latin typeface="Times New Roman" panose="02020603050405020304" pitchFamily="18" charset="0"/>
              </a:rPr>
              <a:pPr/>
              <a:t>70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46435" name="Rectangle 2">
            <a:extLst>
              <a:ext uri="{FF2B5EF4-FFF2-40B4-BE49-F238E27FC236}">
                <a16:creationId xmlns:a16="http://schemas.microsoft.com/office/drawing/2014/main" id="{C7FE5654-0D34-45ED-876E-BD56C02DA83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6436" name="Rectangle 3">
            <a:extLst>
              <a:ext uri="{FF2B5EF4-FFF2-40B4-BE49-F238E27FC236}">
                <a16:creationId xmlns:a16="http://schemas.microsoft.com/office/drawing/2014/main" id="{34F953B8-758C-4E09-BFD3-27593E14F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C5B0613B-5499-4CCC-A238-496F17807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FCB36E0-FF91-408A-98C4-A3F19E002167}" type="slidenum">
              <a:rPr lang="zh-TW" altLang="en-US" smtClean="0">
                <a:latin typeface="Times New Roman" panose="02020603050405020304" pitchFamily="18" charset="0"/>
              </a:rPr>
              <a:pPr/>
              <a:t>8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72E62856-35D5-40D3-B17D-8A6EF65CEFF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2FE2C394-6FA9-4A7E-9E10-8E5FC4DFDB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5A914082-3ED7-4E07-AB4B-39EC1DF865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EC26183-F14D-4573-A23D-87484D7FCCE5}" type="slidenum">
              <a:rPr lang="zh-TW" altLang="en-US" smtClean="0">
                <a:latin typeface="Times New Roman" panose="02020603050405020304" pitchFamily="18" charset="0"/>
              </a:rPr>
              <a:pPr/>
              <a:t>9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083A5495-EFB0-44D5-99F1-08502E8CA95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A9BFB224-6414-4E72-B42F-72077FD4BC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42BA876A-A127-4DFC-AECA-69722B5ECE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69865DEB-9684-41A5-AD6E-8423AA6040EF}" type="slidenum">
              <a:rPr lang="zh-TW" altLang="en-US" smtClean="0">
                <a:latin typeface="Times New Roman" panose="02020603050405020304" pitchFamily="18" charset="0"/>
              </a:rPr>
              <a:pPr/>
              <a:t>10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C16CBB6E-D74F-477D-ACB1-37B9206C125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3341688" y="533400"/>
            <a:ext cx="3549650" cy="2662238"/>
          </a:xfrm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9AAA8769-2759-4E92-8F74-A53568BFA2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3200"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27BAB3A-5AED-4817-BFEF-13732DAE2A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76C6923-E542-4B1D-9EFF-4A0B01E8D4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0FC868A-810B-4399-ABB8-0122ECE95A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54331-E091-4ACE-AFA8-1A666221CF0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8152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481BE16-2515-4E76-AA12-5CBC8451B5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D249855-A771-49F3-9717-159ABBE97F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C3AE733-5C0A-4BCD-9E13-FD967D619A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3D0D5-0253-45EE-A1CB-AE82FB5C113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08807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20F2C6D-0AF2-41EC-9848-B006BD6097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73959A-35A4-47BF-8912-77943DCAC2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69167C7-1FE7-4894-A213-B912B11F7B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C650C9-9A42-4EB0-9F27-DBB39810B44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1327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FFB2ABC-2319-406F-B370-56859EC332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B051FF7-EEE2-4796-BD41-20EDD53B6B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3">
            <a:extLst>
              <a:ext uri="{FF2B5EF4-FFF2-40B4-BE49-F238E27FC236}">
                <a16:creationId xmlns:a16="http://schemas.microsoft.com/office/drawing/2014/main" id="{45A8EAA9-FCA7-4746-B4E7-27FAC36BF4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E76113-D4FB-4D27-81B1-5DA034FAC11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02149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5BEDC2-6536-45E5-A051-A7AC437107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289B4F-B1E0-4D64-9B21-988B676F7A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3">
            <a:extLst>
              <a:ext uri="{FF2B5EF4-FFF2-40B4-BE49-F238E27FC236}">
                <a16:creationId xmlns:a16="http://schemas.microsoft.com/office/drawing/2014/main" id="{FCEFFE34-49B3-4F0A-ABF7-9134549F1B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E27A2C-1E83-4959-8679-61E839D11F7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7015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F03349C-C65C-47FC-9D9E-2579F55CF4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7D9B1C3-0A5B-4368-A81F-BE13985D5D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189E5BC-25D4-49C3-8A84-F500483737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20838-D006-4CB7-BC71-C6073F38BCB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77336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9A679C-5572-4525-8DEE-875F045DA4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C5E2E43-95A9-484F-A1BD-7BF26A4189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62EDCB1-74DF-4429-A821-11A99D18B8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3F3A1-7CDE-4029-B2D4-5DB5B506F89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4351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0006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0006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457593-7C78-430C-9898-636902C71C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7914EA-22F4-4029-963F-F6DE4824A1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165363-74C2-4FFA-8F50-44C404F597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85F86E-9C68-4166-AD10-6B5F3B8BA73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291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BF83F99-88CC-430A-8997-3326EE638C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5E26DC7-6756-4B50-9E61-8336DF3474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A9C70BF-1CA1-4A1A-AA61-B14BBE4A1D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50F59C-BC42-4016-9127-163612B6001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32483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CECF748-585D-434C-B84D-AFEC88FD8A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1586779-456E-4C03-9F35-8B90B217A0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CC2C784-81CE-4622-B56A-751AB26A69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E94B54-2DB9-4397-BF2D-3CDD3035E63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53150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A4FC473-FCFA-4942-833B-A824187976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CC03CD0-8045-4F3C-B267-9CD52F0C11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D8E8101-F930-4816-BEE4-90E71D026E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0ECA9B-D8FF-4B07-A9AD-79A8EAA27FF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86235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EE6C48-6F3C-4D97-91BA-44D797E855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EA355-41B8-4268-AFC9-08A4B6660D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8E51A5-097D-4AD4-A129-A9A4249C2C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6BFAC-94B7-4C42-9F3D-AC83541BDB3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23848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1B271-3D58-49FC-9C15-FBF552E401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6E7ACD-4EC9-4F80-89CC-398D8196D9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5E531A-6ADC-4D3A-99C6-4A515D751F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7E8696-7EDD-4091-BB37-42491A71722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16199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3666310-0904-4AE8-B223-E22C46AA5F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B198F02-E673-4013-AEDF-748907400B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5538"/>
            <a:ext cx="8229600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202B45D8-018F-4F8E-AF13-ABFBE31AE04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EB282A9A-0A82-45EA-838C-0C684A2EC13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AC7B5BF0-9739-41EB-8953-A721889CA8D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0353EB19-D71B-4931-8DAE-E9740262518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0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3.png"/><Relationship Id="rId4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0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5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7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8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0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oleObject" Target="../embeddings/oleObject21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35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hyperlink" Target="http://en.wikipedia.org/wiki/Fractal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hyperlink" Target="http://en.wikipedia.org/wiki/Koch_snowflake" TargetMode="External"/><Relationship Id="rId5" Type="http://schemas.openxmlformats.org/officeDocument/2006/relationships/image" Target="../media/image36.png"/><Relationship Id="rId4" Type="http://schemas.openxmlformats.org/officeDocument/2006/relationships/oleObject" Target="../embeddings/oleObject25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7.png"/><Relationship Id="rId4" Type="http://schemas.openxmlformats.org/officeDocument/2006/relationships/oleObject" Target="../embeddings/oleObject26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40.png"/><Relationship Id="rId4" Type="http://schemas.openxmlformats.org/officeDocument/2006/relationships/oleObject" Target="../embeddings/oleObject28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41.png"/><Relationship Id="rId4" Type="http://schemas.openxmlformats.org/officeDocument/2006/relationships/oleObject" Target="../embeddings/oleObject29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52.wmf"/><Relationship Id="rId5" Type="http://schemas.openxmlformats.org/officeDocument/2006/relationships/image" Target="../media/image50.wmf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51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35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36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55.wmf"/><Relationship Id="rId10" Type="http://schemas.openxmlformats.org/officeDocument/2006/relationships/image" Target="../media/image58.png"/><Relationship Id="rId4" Type="http://schemas.openxmlformats.org/officeDocument/2006/relationships/oleObject" Target="../embeddings/oleObject37.bin"/><Relationship Id="rId9" Type="http://schemas.openxmlformats.org/officeDocument/2006/relationships/image" Target="../media/image57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40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62.wmf"/><Relationship Id="rId10" Type="http://schemas.openxmlformats.org/officeDocument/2006/relationships/image" Target="../media/image65.png"/><Relationship Id="rId4" Type="http://schemas.openxmlformats.org/officeDocument/2006/relationships/oleObject" Target="../embeddings/oleObject42.bin"/><Relationship Id="rId9" Type="http://schemas.openxmlformats.org/officeDocument/2006/relationships/image" Target="../media/image64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66.wmf"/><Relationship Id="rId4" Type="http://schemas.openxmlformats.org/officeDocument/2006/relationships/oleObject" Target="../embeddings/oleObject45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69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oleObject" Target="../embeddings/oleObject49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76.png"/><Relationship Id="rId5" Type="http://schemas.openxmlformats.org/officeDocument/2006/relationships/image" Target="../media/image75.wmf"/><Relationship Id="rId4" Type="http://schemas.openxmlformats.org/officeDocument/2006/relationships/oleObject" Target="../embeddings/oleObject51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notesSlide" Target="../notesSlides/notesSlide67.xml"/><Relationship Id="rId7" Type="http://schemas.openxmlformats.org/officeDocument/2006/relationships/image" Target="../media/image7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78.w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80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">
            <a:extLst>
              <a:ext uri="{FF2B5EF4-FFF2-40B4-BE49-F238E27FC236}">
                <a16:creationId xmlns:a16="http://schemas.microsoft.com/office/drawing/2014/main" id="{59289AAA-D2AE-43EE-8CFC-6D66C72463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C734378-4FBD-4444-8116-CD9509EC361F}" type="slidenum">
              <a:rPr lang="zh-TW" altLang="en-US" sz="1400" smtClean="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TW" sz="14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F3AB2A54-073A-4F2D-B483-B0E266A43D3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/>
          <a:p>
            <a:pPr eaLnBrk="1" hangingPunct="1"/>
            <a:r>
              <a:rPr lang="en-US" altLang="zh-TW"/>
              <a:t>Chapter 10: Recurrence Relations</a:t>
            </a:r>
          </a:p>
        </p:txBody>
      </p:sp>
      <p:sp>
        <p:nvSpPr>
          <p:cNvPr id="5124" name="Rectangle 5">
            <a:extLst>
              <a:ext uri="{FF2B5EF4-FFF2-40B4-BE49-F238E27FC236}">
                <a16:creationId xmlns:a16="http://schemas.microsoft.com/office/drawing/2014/main" id="{F58C58AE-8E74-4226-8FA7-986BC7D9545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TW" altLang="en-US" sz="2800">
                <a:solidFill>
                  <a:srgbClr val="000000"/>
                </a:solidFill>
              </a:rPr>
              <a:t>謝孫源 講座教授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800">
                <a:solidFill>
                  <a:srgbClr val="000000"/>
                </a:solidFill>
              </a:rPr>
              <a:t>hsiehsy@mail.ntcku.edu.tw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800">
                <a:solidFill>
                  <a:srgbClr val="000000"/>
                </a:solidFill>
              </a:rPr>
              <a:t>國立成功大學  資訊工程系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編號版面配置區 7">
            <a:extLst>
              <a:ext uri="{FF2B5EF4-FFF2-40B4-BE49-F238E27FC236}">
                <a16:creationId xmlns:a16="http://schemas.microsoft.com/office/drawing/2014/main" id="{C1864A32-FD59-47BC-95CE-DD663D805A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C2E547-26B9-4DCA-8186-E86151B0B5B0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A08BEB06-F050-468A-87A4-B12436ACF3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The First-Order Linear Recurrence Relation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9FCA3246-F242-4A44-A368-E9E115F0601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91513" cy="4525963"/>
          </a:xfrm>
        </p:spPr>
        <p:txBody>
          <a:bodyPr/>
          <a:lstStyle/>
          <a:p>
            <a:pPr eaLnBrk="1" hangingPunct="1"/>
            <a:r>
              <a:rPr lang="en-US" altLang="zh-TW" b="1"/>
              <a:t>Ex 10.6</a:t>
            </a:r>
            <a:r>
              <a:rPr lang="en-US" altLang="zh-TW"/>
              <a:t> : In Example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9.6</a:t>
            </a:r>
            <a:r>
              <a:rPr lang="en-US" altLang="zh-TW"/>
              <a:t> we sought the generating function for the sequence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0, 2, 6, 12, 20, 30, 42,…, </a:t>
            </a:r>
            <a:r>
              <a:rPr lang="en-US" altLang="zh-TW"/>
              <a:t>due to the observation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. If we fail to see this, alternatively</a:t>
            </a:r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zh-TW" sz="2800"/>
          </a:p>
        </p:txBody>
      </p:sp>
      <p:pic>
        <p:nvPicPr>
          <p:cNvPr id="22533" name="Picture 4">
            <a:extLst>
              <a:ext uri="{FF2B5EF4-FFF2-40B4-BE49-F238E27FC236}">
                <a16:creationId xmlns:a16="http://schemas.microsoft.com/office/drawing/2014/main" id="{8814AA2F-FFF4-473D-AC4C-57D8A881790C}"/>
              </a:ext>
            </a:extLst>
          </p:cNvPr>
          <p:cNvPicPr>
            <a:picLocks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63913" y="3554413"/>
            <a:ext cx="1766887" cy="1754187"/>
          </a:xfrm>
          <a:noFill/>
        </p:spPr>
      </p:pic>
      <p:pic>
        <p:nvPicPr>
          <p:cNvPr id="22534" name="Picture 5">
            <a:extLst>
              <a:ext uri="{FF2B5EF4-FFF2-40B4-BE49-F238E27FC236}">
                <a16:creationId xmlns:a16="http://schemas.microsoft.com/office/drawing/2014/main" id="{870F0DBB-3F75-44AE-80F0-BCC504D7941D}"/>
              </a:ext>
            </a:extLst>
          </p:cNvPr>
          <p:cNvPicPr>
            <a:picLocks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1300" y="5567363"/>
            <a:ext cx="5472113" cy="758825"/>
          </a:xfrm>
          <a:noFill/>
        </p:spPr>
      </p:pic>
      <p:sp>
        <p:nvSpPr>
          <p:cNvPr id="22535" name="Line 6">
            <a:extLst>
              <a:ext uri="{FF2B5EF4-FFF2-40B4-BE49-F238E27FC236}">
                <a16:creationId xmlns:a16="http://schemas.microsoft.com/office/drawing/2014/main" id="{208FC285-CF42-4FF8-ADBF-4FED91E4D9F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3938" y="5229225"/>
            <a:ext cx="13684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投影片編號版面配置區 5">
            <a:extLst>
              <a:ext uri="{FF2B5EF4-FFF2-40B4-BE49-F238E27FC236}">
                <a16:creationId xmlns:a16="http://schemas.microsoft.com/office/drawing/2014/main" id="{D890BF7C-B83F-41BB-82DC-175A668672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2A3D98-6FE0-475D-BDCC-233FB9F66258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DE70CA1A-B7EF-48D1-9317-C584744837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400"/>
              <a:t>The First-Order Linear Recurrence Relation</a:t>
            </a:r>
            <a:endParaRPr lang="zh-TW" altLang="en-US" sz="3400"/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026EE242-79D5-4E40-8832-A5683F1431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25538"/>
            <a:ext cx="8578850" cy="5000625"/>
          </a:xfrm>
        </p:spPr>
        <p:txBody>
          <a:bodyPr/>
          <a:lstStyle/>
          <a:p>
            <a:pPr eaLnBrk="1" hangingPunct="1"/>
            <a:r>
              <a:rPr lang="en-US" altLang="zh-TW" b="1"/>
              <a:t>Ex 10.7</a:t>
            </a:r>
            <a:r>
              <a:rPr lang="en-US" altLang="zh-TW"/>
              <a:t> : Solve the relation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="1" baseline="10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1,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r>
              <a:rPr lang="en-US" altLang="zh-TW"/>
              <a:t>.</a:t>
            </a:r>
          </a:p>
          <a:p>
            <a:pPr eaLnBrk="1" hangingPunct="1"/>
            <a:endParaRPr lang="zh-TW" altLang="en-US"/>
          </a:p>
        </p:txBody>
      </p:sp>
      <p:pic>
        <p:nvPicPr>
          <p:cNvPr id="24581" name="Picture 4">
            <a:extLst>
              <a:ext uri="{FF2B5EF4-FFF2-40B4-BE49-F238E27FC236}">
                <a16:creationId xmlns:a16="http://schemas.microsoft.com/office/drawing/2014/main" id="{EDB99EA4-649C-44DD-801F-06B0B2942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852738"/>
            <a:ext cx="2951162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投影片編號版面配置區 5">
            <a:extLst>
              <a:ext uri="{FF2B5EF4-FFF2-40B4-BE49-F238E27FC236}">
                <a16:creationId xmlns:a16="http://schemas.microsoft.com/office/drawing/2014/main" id="{A3497100-EF29-4F92-95E2-3B886B54B6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D462BEA-0D80-4A16-81B2-8D716953F26B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B602E503-CC4C-492B-B7D9-D06E0C826D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7488237" cy="1143000"/>
          </a:xfrm>
        </p:spPr>
        <p:txBody>
          <a:bodyPr/>
          <a:lstStyle/>
          <a:p>
            <a:pPr eaLnBrk="1" hangingPunct="1"/>
            <a:r>
              <a:rPr lang="en-US" altLang="zh-TW" sz="2600"/>
              <a:t>The Second-Order Linear Homogeneous Recurrence Relation with Constant Coefficients 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D1E05DCE-3D90-4964-BB6F-57DBEFA736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416050"/>
            <a:ext cx="8229600" cy="5000625"/>
          </a:xfrm>
        </p:spPr>
        <p:txBody>
          <a:bodyPr/>
          <a:lstStyle/>
          <a:p>
            <a:pPr marL="571500" indent="-571500" eaLnBrk="1" hangingPunct="1">
              <a:lnSpc>
                <a:spcPct val="90000"/>
              </a:lnSpc>
            </a:pPr>
            <a:r>
              <a:rPr lang="en-US" altLang="zh-TW" sz="2400"/>
              <a:t>Linear recurrence relation of order </a:t>
            </a:r>
            <a:r>
              <a:rPr lang="en-US" altLang="zh-TW" sz="2400" i="1"/>
              <a:t>k</a:t>
            </a:r>
            <a:r>
              <a:rPr lang="en-US" altLang="zh-TW" sz="2400"/>
              <a:t>:</a:t>
            </a:r>
          </a:p>
          <a:p>
            <a:pPr marL="839788" lvl="1" indent="-495300" eaLnBrk="1" hangingPunct="1">
              <a:lnSpc>
                <a:spcPct val="90000"/>
              </a:lnSpc>
            </a:pP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+C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+C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+…+C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n-k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0.</a:t>
            </a:r>
          </a:p>
          <a:p>
            <a:pPr marL="571500" indent="-571500" eaLnBrk="1" hangingPunct="1">
              <a:lnSpc>
                <a:spcPct val="90000"/>
              </a:lnSpc>
            </a:pPr>
            <a:r>
              <a:rPr lang="en-US" altLang="zh-TW" sz="2400"/>
              <a:t>Homogeneous relation of order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/>
              <a:t>:</a:t>
            </a:r>
          </a:p>
          <a:p>
            <a:pPr marL="839788" lvl="1" indent="-495300" eaLnBrk="1" hangingPunct="1">
              <a:lnSpc>
                <a:spcPct val="90000"/>
              </a:lnSpc>
            </a:pP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+C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+C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0,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zh-TW"/>
              <a:t> </a:t>
            </a:r>
          </a:p>
          <a:p>
            <a:pPr marL="571500" indent="-571500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FF3300"/>
                </a:solidFill>
              </a:rPr>
              <a:t>Substituting </a:t>
            </a:r>
            <a:r>
              <a:rPr lang="en-US" altLang="zh-TW" sz="2400" i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4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400" i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altLang="zh-TW" sz="2400" i="1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>
                <a:solidFill>
                  <a:srgbClr val="FF3300"/>
                </a:solidFill>
              </a:rPr>
              <a:t>into the equation</a:t>
            </a:r>
            <a:r>
              <a:rPr lang="en-US" altLang="zh-TW" sz="2400"/>
              <a:t>, we have </a:t>
            </a:r>
          </a:p>
          <a:p>
            <a:pPr marL="839788" lvl="1" indent="-495300" eaLnBrk="1" hangingPunct="1">
              <a:lnSpc>
                <a:spcPct val="90000"/>
              </a:lnSpc>
            </a:pP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= 0,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</a:p>
          <a:p>
            <a:pPr marL="839788" lvl="1" indent="-495300" eaLnBrk="1" hangingPunct="1">
              <a:lnSpc>
                <a:spcPct val="90000"/>
              </a:lnSpc>
            </a:pPr>
            <a:r>
              <a:rPr lang="en-US" altLang="zh-TW" u="sng"/>
              <a:t>Characteristic equation</a:t>
            </a:r>
            <a:r>
              <a:rPr lang="en-US" altLang="zh-TW"/>
              <a:t>: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= 0,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</a:p>
          <a:p>
            <a:pPr marL="571500" indent="-571500" eaLnBrk="1" hangingPunct="1">
              <a:lnSpc>
                <a:spcPct val="90000"/>
              </a:lnSpc>
            </a:pPr>
            <a:r>
              <a:rPr lang="en-US" altLang="zh-TW" sz="2400"/>
              <a:t>The roots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/>
              <a:t>of this equation are called </a:t>
            </a:r>
            <a:r>
              <a:rPr lang="en-US" altLang="zh-TW" sz="2400" u="sng">
                <a:solidFill>
                  <a:srgbClr val="0000CC"/>
                </a:solidFill>
              </a:rPr>
              <a:t>characteristic roots</a:t>
            </a:r>
            <a:r>
              <a:rPr lang="en-US" altLang="zh-TW" sz="2400"/>
              <a:t>. </a:t>
            </a:r>
          </a:p>
          <a:p>
            <a:pPr marL="571500" indent="-571500" eaLnBrk="1" hangingPunct="1">
              <a:lnSpc>
                <a:spcPct val="90000"/>
              </a:lnSpc>
            </a:pPr>
            <a:r>
              <a:rPr lang="en-US" altLang="zh-TW" sz="2400"/>
              <a:t>Three cases for the roots: </a:t>
            </a:r>
          </a:p>
          <a:p>
            <a:pPr marL="839788" lvl="1" indent="-495300" eaLnBrk="1" hangingPunct="1">
              <a:lnSpc>
                <a:spcPct val="90000"/>
              </a:lnSpc>
              <a:buFont typeface="Wingdings" panose="05000000000000000000" pitchFamily="2" charset="2"/>
              <a:buAutoNum type="alphaUcParenBoth"/>
            </a:pPr>
            <a:r>
              <a:rPr lang="en-US" altLang="zh-TW"/>
              <a:t>distinct real roots</a:t>
            </a:r>
          </a:p>
          <a:p>
            <a:pPr marL="839788" lvl="1" indent="-495300" eaLnBrk="1" hangingPunct="1">
              <a:lnSpc>
                <a:spcPct val="90000"/>
              </a:lnSpc>
              <a:buFont typeface="Wingdings" panose="05000000000000000000" pitchFamily="2" charset="2"/>
              <a:buAutoNum type="alphaUcParenBoth"/>
            </a:pPr>
            <a:r>
              <a:rPr lang="en-US" altLang="zh-TW"/>
              <a:t>complex conjugate roots</a:t>
            </a:r>
          </a:p>
          <a:p>
            <a:pPr marL="839788" lvl="1" indent="-495300" eaLnBrk="1" hangingPunct="1">
              <a:lnSpc>
                <a:spcPct val="90000"/>
              </a:lnSpc>
              <a:buFont typeface="Wingdings" panose="05000000000000000000" pitchFamily="2" charset="2"/>
              <a:buAutoNum type="alphaUcParenBoth"/>
            </a:pPr>
            <a:r>
              <a:rPr lang="en-US" altLang="zh-TW"/>
              <a:t>equivalent real roots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編號版面配置區 5">
            <a:extLst>
              <a:ext uri="{FF2B5EF4-FFF2-40B4-BE49-F238E27FC236}">
                <a16:creationId xmlns:a16="http://schemas.microsoft.com/office/drawing/2014/main" id="{FD7FA456-4375-47C4-9DE6-01BCDEE11C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C1E7E92-59D5-442B-A7D2-CC8FEF835E6C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AF6E9337-3773-4596-9D0F-68ABED10EB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274638"/>
            <a:ext cx="8713788" cy="1143000"/>
          </a:xfrm>
        </p:spPr>
        <p:txBody>
          <a:bodyPr/>
          <a:lstStyle/>
          <a:p>
            <a:pPr eaLnBrk="1" hangingPunct="1"/>
            <a:r>
              <a:rPr lang="en-US" altLang="zh-TW" sz="3000"/>
              <a:t>Case (A): Distinct Real Roots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D2A13FA8-9877-488A-ABBE-00C43CB86E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b="1"/>
              <a:t>Ex 10.9</a:t>
            </a:r>
            <a:r>
              <a:rPr lang="en-US" altLang="zh-TW"/>
              <a:t> : Solve the recurrence relation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- 6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-2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0,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/>
              <a:t>, and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-1 </a:t>
            </a:r>
            <a:r>
              <a:rPr lang="en-US" altLang="zh-TW"/>
              <a:t>and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8</a:t>
            </a:r>
            <a:r>
              <a:rPr lang="en-US" altLang="zh-TW"/>
              <a:t>. </a:t>
            </a:r>
          </a:p>
          <a:p>
            <a:pPr lvl="1" eaLnBrk="1" hangingPunct="1"/>
            <a:r>
              <a:rPr lang="en-US" altLang="zh-TW" sz="2800" b="1">
                <a:solidFill>
                  <a:schemeClr val="accent2"/>
                </a:solidFill>
              </a:rPr>
              <a:t>Solution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 sz="2800"/>
              <a:t>Let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 = cr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- 6 = 0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= 2, -3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(-3)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TW" sz="2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-1 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8 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- 3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1,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-2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(2)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- 2(-3)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TW" sz="2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zh-TW" altLang="en-US"/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26A46EFF-84BF-474E-9F88-AB22CFD7F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50" y="2484438"/>
            <a:ext cx="46894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400" baseline="-250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=2</a:t>
            </a:r>
            <a:r>
              <a:rPr lang="en-US" altLang="zh-TW" sz="2400" baseline="300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and a</a:t>
            </a:r>
            <a:r>
              <a:rPr lang="en-US" altLang="zh-TW" sz="2400" baseline="-250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=(-3)</a:t>
            </a:r>
            <a:r>
              <a:rPr lang="en-US" altLang="zh-TW" sz="2400" baseline="300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are both solutions</a:t>
            </a:r>
          </a:p>
        </p:txBody>
      </p:sp>
      <p:sp>
        <p:nvSpPr>
          <p:cNvPr id="271366" name="Text Box 6">
            <a:extLst>
              <a:ext uri="{FF2B5EF4-FFF2-40B4-BE49-F238E27FC236}">
                <a16:creationId xmlns:a16="http://schemas.microsoft.com/office/drawing/2014/main" id="{05B23FEB-E477-4245-8A27-187B68345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475" y="2946400"/>
            <a:ext cx="39941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i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Linearly independent solutions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投影片編號版面配置區 7">
            <a:extLst>
              <a:ext uri="{FF2B5EF4-FFF2-40B4-BE49-F238E27FC236}">
                <a16:creationId xmlns:a16="http://schemas.microsoft.com/office/drawing/2014/main" id="{61FE9132-B9CD-4D79-88C8-41341F8D97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876952-3EB8-4847-B563-DC4B99B561FD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FF0314D1-914D-4E19-9B86-81880692E0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964612" cy="1143000"/>
          </a:xfrm>
        </p:spPr>
        <p:txBody>
          <a:bodyPr/>
          <a:lstStyle/>
          <a:p>
            <a:pPr eaLnBrk="1" hangingPunct="1"/>
            <a:r>
              <a:rPr lang="en-US" altLang="zh-TW" sz="3000"/>
              <a:t>Distinct Real Roots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50473355-BE5F-4FEC-AE44-63A74C4ED3A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571625"/>
            <a:ext cx="8147050" cy="2414588"/>
          </a:xfrm>
        </p:spPr>
        <p:txBody>
          <a:bodyPr/>
          <a:lstStyle/>
          <a:p>
            <a:pPr eaLnBrk="1" hangingPunct="1"/>
            <a:r>
              <a:rPr lang="en-US" altLang="zh-TW" b="1"/>
              <a:t>Ex 10.10</a:t>
            </a:r>
            <a:r>
              <a:rPr lang="en-US" altLang="zh-TW"/>
              <a:t> : Solve Fibonacci relation,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+2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+1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0,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1.</a:t>
            </a:r>
          </a:p>
          <a:p>
            <a:pPr lvl="1" eaLnBrk="1" hangingPunct="1"/>
            <a:r>
              <a:rPr lang="en-US" altLang="zh-TW" sz="2800" b="1">
                <a:solidFill>
                  <a:schemeClr val="accent2"/>
                </a:solidFill>
              </a:rPr>
              <a:t>Solution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 sz="2800"/>
              <a:t>    </a:t>
            </a:r>
            <a:r>
              <a:rPr lang="en-US" altLang="zh-TW" sz="2800">
                <a:cs typeface="Times New Roman" panose="02020603050405020304" pitchFamily="18" charset="0"/>
              </a:rPr>
              <a:t>Let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    r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- 1 = 0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endParaRPr lang="en-US" altLang="zh-TW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zh-TW" altLang="en-US"/>
          </a:p>
        </p:txBody>
      </p:sp>
      <p:graphicFrame>
        <p:nvGraphicFramePr>
          <p:cNvPr id="30725" name="Object 4">
            <a:extLst>
              <a:ext uri="{FF2B5EF4-FFF2-40B4-BE49-F238E27FC236}">
                <a16:creationId xmlns:a16="http://schemas.microsoft.com/office/drawing/2014/main" id="{08B51C95-AE4D-4AD4-91FC-B64357AC0F54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1258888" y="4273550"/>
          <a:ext cx="432117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8" name="影像文件" r:id="rId4" imgW="2937655" imgH="1909823" progId="Imaging.Docume">
                  <p:embed/>
                </p:oleObj>
              </mc:Choice>
              <mc:Fallback>
                <p:oleObj name="影像文件" r:id="rId4" imgW="2937655" imgH="1909823" progId="Imaging.Docum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273550"/>
                        <a:ext cx="4321175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5">
            <a:extLst>
              <a:ext uri="{FF2B5EF4-FFF2-40B4-BE49-F238E27FC236}">
                <a16:creationId xmlns:a16="http://schemas.microsoft.com/office/drawing/2014/main" id="{BA326504-00DC-4BAE-A17D-B337A664D65E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1223963" y="5283200"/>
          <a:ext cx="5472112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9" name="影像文件" r:id="rId6" imgW="3829616" imgH="2489703" progId="Imaging.Docume">
                  <p:embed/>
                </p:oleObj>
              </mc:Choice>
              <mc:Fallback>
                <p:oleObj name="影像文件" r:id="rId6" imgW="3829616" imgH="2489703" progId="Imaging.Docum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5283200"/>
                        <a:ext cx="5472112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7" name="Object 6">
            <a:extLst>
              <a:ext uri="{FF2B5EF4-FFF2-40B4-BE49-F238E27FC236}">
                <a16:creationId xmlns:a16="http://schemas.microsoft.com/office/drawing/2014/main" id="{E02FA10C-39C5-40A1-BBD7-8F564A31FB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63938" y="3500438"/>
          <a:ext cx="211613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0" name="方程式" r:id="rId8" imgW="914400" imgH="241300" progId="Equation.3">
                  <p:embed/>
                </p:oleObj>
              </mc:Choice>
              <mc:Fallback>
                <p:oleObj name="方程式" r:id="rId8" imgW="914400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3500438"/>
                        <a:ext cx="2116137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投影片編號版面配置區 6">
            <a:extLst>
              <a:ext uri="{FF2B5EF4-FFF2-40B4-BE49-F238E27FC236}">
                <a16:creationId xmlns:a16="http://schemas.microsoft.com/office/drawing/2014/main" id="{A9BFAE2F-9846-41D0-8188-8E6F30C5C7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48D23F-47E4-4D31-8731-E25F1679277F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D5A92AC-1735-4415-81C3-AD966D7ABA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274638"/>
            <a:ext cx="8713788" cy="1143000"/>
          </a:xfrm>
        </p:spPr>
        <p:txBody>
          <a:bodyPr/>
          <a:lstStyle/>
          <a:p>
            <a:pPr eaLnBrk="1" hangingPunct="1"/>
            <a:r>
              <a:rPr lang="en-US" altLang="zh-TW" sz="3000"/>
              <a:t>Distinct Real Roots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2EF7FF4D-C0A1-4F75-8B0C-D640D3AAB13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5425" y="1062038"/>
            <a:ext cx="8218488" cy="44116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sz="2400" b="1" dirty="0"/>
              <a:t>Ex 10.11</a:t>
            </a:r>
            <a:r>
              <a:rPr lang="en-US" altLang="zh-TW" sz="2400" dirty="0"/>
              <a:t> 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400" dirty="0"/>
              <a:t>, let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{1, 2, …,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TW" sz="2400" dirty="0"/>
              <a:t>, and let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dirty="0"/>
              <a:t> denote the number of subsets of </a:t>
            </a:r>
            <a:r>
              <a:rPr lang="en-US" altLang="zh-TW" sz="2400" i="1" dirty="0"/>
              <a:t>S</a:t>
            </a:r>
            <a:r>
              <a:rPr lang="en-US" altLang="zh-TW" sz="2400" dirty="0"/>
              <a:t> that contains </a:t>
            </a:r>
            <a:r>
              <a:rPr lang="en-US" altLang="zh-TW" sz="2400" u="sng" dirty="0"/>
              <a:t>no consecutive integers</a:t>
            </a:r>
            <a:r>
              <a:rPr lang="en-US" altLang="zh-TW" sz="2400" dirty="0"/>
              <a:t>. Find and solve a recurrence relation for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dirty="0"/>
              <a:t>.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b="1" dirty="0">
                <a:solidFill>
                  <a:schemeClr val="accent2"/>
                </a:solidFill>
              </a:rPr>
              <a:t>Solution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 </a:t>
            </a:r>
            <a:r>
              <a:rPr lang="en-US" altLang="zh-TW" dirty="0"/>
              <a:t>and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altLang="zh-TW" dirty="0"/>
              <a:t> and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3 </a:t>
            </a:r>
            <a:r>
              <a:rPr lang="en-US" altLang="zh-TW" dirty="0"/>
              <a:t>and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5 </a:t>
            </a:r>
            <a:r>
              <a:rPr lang="en-US" altLang="zh-TW" dirty="0"/>
              <a:t>(Fibonacci?)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/>
              <a:t>If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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/>
              <a:t>and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dirty="0"/>
              <a:t> is to be counted in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dirty="0"/>
              <a:t>, there are two cases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zh-TW" sz="2400" dirty="0"/>
              <a:t>(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dirty="0"/>
              <a:t>)</a:t>
            </a:r>
            <a:r>
              <a:rPr lang="en-US" altLang="zh-TW" sz="2400" dirty="0">
                <a:cs typeface="Times New Roman" panose="02020603050405020304" pitchFamily="18" charset="0"/>
              </a:rPr>
              <a:t> </a:t>
            </a:r>
            <a:r>
              <a:rPr lang="en-US" altLang="zh-TW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TW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dirty="0"/>
              <a:t>, then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{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altLang="zh-TW" sz="2400" dirty="0"/>
              <a:t>would be counted in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n-2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zh-TW" sz="2400" dirty="0"/>
              <a:t>(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dirty="0"/>
              <a:t>)</a:t>
            </a:r>
            <a:r>
              <a:rPr lang="en-US" altLang="zh-TW" sz="2400" dirty="0">
                <a:cs typeface="Times New Roman" panose="02020603050405020304" pitchFamily="18" charset="0"/>
              </a:rPr>
              <a:t> </a:t>
            </a:r>
            <a:r>
              <a:rPr lang="en-US" altLang="zh-TW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</a:t>
            </a:r>
            <a:r>
              <a:rPr lang="en-US" altLang="zh-TW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dirty="0"/>
              <a:t>, then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dirty="0"/>
              <a:t> would be counted in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 </a:t>
            </a:r>
            <a:r>
              <a:rPr lang="en-US" altLang="zh-TW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2773" name="Oval 4">
            <a:extLst>
              <a:ext uri="{FF2B5EF4-FFF2-40B4-BE49-F238E27FC236}">
                <a16:creationId xmlns:a16="http://schemas.microsoft.com/office/drawing/2014/main" id="{F5E113D6-AD46-454A-8EAC-2B860AF8F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563" y="4975225"/>
            <a:ext cx="1655762" cy="865188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  <p:sp>
        <p:nvSpPr>
          <p:cNvPr id="32774" name="Line 5">
            <a:extLst>
              <a:ext uri="{FF2B5EF4-FFF2-40B4-BE49-F238E27FC236}">
                <a16:creationId xmlns:a16="http://schemas.microsoft.com/office/drawing/2014/main" id="{9E50A5B2-AEB6-4482-8E35-CDE3557C1A5D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1725" y="4975225"/>
            <a:ext cx="0" cy="865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2775" name="Text Box 6">
            <a:extLst>
              <a:ext uri="{FF2B5EF4-FFF2-40B4-BE49-F238E27FC236}">
                <a16:creationId xmlns:a16="http://schemas.microsoft.com/office/drawing/2014/main" id="{D7C5B0D5-435D-4EFD-A62A-513852101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7263" y="468788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i="1">
                <a:ea typeface="新細明體" panose="02020500000000000000" pitchFamily="18" charset="-120"/>
              </a:rPr>
              <a:t>A</a:t>
            </a:r>
          </a:p>
        </p:txBody>
      </p:sp>
      <p:sp>
        <p:nvSpPr>
          <p:cNvPr id="32776" name="Text Box 7">
            <a:extLst>
              <a:ext uri="{FF2B5EF4-FFF2-40B4-BE49-F238E27FC236}">
                <a16:creationId xmlns:a16="http://schemas.microsoft.com/office/drawing/2014/main" id="{45FF99AB-06E9-473C-8235-671E01D0C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5191125"/>
            <a:ext cx="7540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i="1">
                <a:ea typeface="新細明體" panose="02020500000000000000" pitchFamily="18" charset="-120"/>
              </a:rPr>
              <a:t>n </a:t>
            </a:r>
            <a:r>
              <a:rPr lang="en-US" altLang="zh-TW" sz="1800">
                <a:ea typeface="新細明體" panose="02020500000000000000" pitchFamily="18" charset="-120"/>
                <a:sym typeface="Symbol" panose="05050102010706020507" pitchFamily="18" charset="2"/>
              </a:rPr>
              <a:t></a:t>
            </a:r>
            <a:r>
              <a:rPr lang="en-US" altLang="zh-TW" sz="1800">
                <a:ea typeface="新細明體" panose="02020500000000000000" pitchFamily="18" charset="-120"/>
              </a:rPr>
              <a:t> </a:t>
            </a:r>
            <a:r>
              <a:rPr lang="en-US" altLang="zh-TW" sz="1800" i="1">
                <a:ea typeface="新細明體" panose="02020500000000000000" pitchFamily="18" charset="-120"/>
              </a:rPr>
              <a:t>A</a:t>
            </a:r>
          </a:p>
        </p:txBody>
      </p:sp>
      <p:sp>
        <p:nvSpPr>
          <p:cNvPr id="32777" name="Text Box 8">
            <a:extLst>
              <a:ext uri="{FF2B5EF4-FFF2-40B4-BE49-F238E27FC236}">
                <a16:creationId xmlns:a16="http://schemas.microsoft.com/office/drawing/2014/main" id="{C0E31BC5-C3E7-4428-9BC5-46C7E1B13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3163" y="5191125"/>
            <a:ext cx="7540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i="1">
                <a:ea typeface="新細明體" panose="02020500000000000000" pitchFamily="18" charset="-120"/>
              </a:rPr>
              <a:t>n </a:t>
            </a:r>
            <a:r>
              <a:rPr lang="en-US" altLang="zh-TW" sz="1800">
                <a:ea typeface="新細明體" panose="02020500000000000000" pitchFamily="18" charset="-120"/>
                <a:sym typeface="Symbol" panose="05050102010706020507" pitchFamily="18" charset="2"/>
              </a:rPr>
              <a:t></a:t>
            </a:r>
            <a:r>
              <a:rPr lang="en-US" altLang="zh-TW" sz="1800">
                <a:ea typeface="新細明體" panose="02020500000000000000" pitchFamily="18" charset="-120"/>
              </a:rPr>
              <a:t> </a:t>
            </a:r>
            <a:r>
              <a:rPr lang="en-US" altLang="zh-TW" sz="1800" i="1">
                <a:ea typeface="新細明體" panose="02020500000000000000" pitchFamily="18" charset="-120"/>
              </a:rPr>
              <a:t>A</a:t>
            </a:r>
          </a:p>
        </p:txBody>
      </p:sp>
      <p:pic>
        <p:nvPicPr>
          <p:cNvPr id="32778" name="Picture 9">
            <a:extLst>
              <a:ext uri="{FF2B5EF4-FFF2-40B4-BE49-F238E27FC236}">
                <a16:creationId xmlns:a16="http://schemas.microsoft.com/office/drawing/2014/main" id="{35D837C0-C9FC-41FE-932A-B099339FC44B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5589588"/>
            <a:ext cx="5113337" cy="893762"/>
          </a:xfrm>
          <a:noFill/>
        </p:spPr>
      </p:pic>
      <p:sp>
        <p:nvSpPr>
          <p:cNvPr id="32779" name="Text Box 10">
            <a:extLst>
              <a:ext uri="{FF2B5EF4-FFF2-40B4-BE49-F238E27FC236}">
                <a16:creationId xmlns:a16="http://schemas.microsoft.com/office/drawing/2014/main" id="{16025898-C754-4A8A-A2AF-4B725A7C6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7013" y="5908675"/>
            <a:ext cx="19446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i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Exhaustive and mutually disjoint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投影片編號版面配置區 6">
            <a:extLst>
              <a:ext uri="{FF2B5EF4-FFF2-40B4-BE49-F238E27FC236}">
                <a16:creationId xmlns:a16="http://schemas.microsoft.com/office/drawing/2014/main" id="{671DAB53-261C-4531-8C2B-CBBBA45DEC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5831CFB-BCD8-4CD9-B034-C4E2BE59583C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39E5E4D4-EB22-4C63-A6ED-8DDC312583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Distinct Real Roots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6D370047-57A0-487E-8BD2-5C532DEEF09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7715250" cy="2014537"/>
          </a:xfrm>
        </p:spPr>
        <p:txBody>
          <a:bodyPr/>
          <a:lstStyle/>
          <a:p>
            <a:pPr eaLnBrk="1" hangingPunct="1"/>
            <a:r>
              <a:rPr lang="en-US" altLang="zh-TW" b="1"/>
              <a:t>Ex 10.12</a:t>
            </a:r>
            <a:r>
              <a:rPr lang="en-US" altLang="zh-TW"/>
              <a:t> : Suppose we have a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chessboard. We wish to cover such a chessboard using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/>
              <a:t> vertical dominoes or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/>
              <a:t> horizontal dominoes.</a:t>
            </a:r>
          </a:p>
          <a:p>
            <a:pPr eaLnBrk="1" hangingPunct="1"/>
            <a:endParaRPr lang="zh-TW" altLang="en-US"/>
          </a:p>
        </p:txBody>
      </p:sp>
      <p:graphicFrame>
        <p:nvGraphicFramePr>
          <p:cNvPr id="34821" name="Object 4">
            <a:extLst>
              <a:ext uri="{FF2B5EF4-FFF2-40B4-BE49-F238E27FC236}">
                <a16:creationId xmlns:a16="http://schemas.microsoft.com/office/drawing/2014/main" id="{9785F1AE-3477-4C73-A334-522DEC9180D9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971550" y="3922713"/>
          <a:ext cx="67691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4" name="影像文件" r:id="rId4" imgW="4660135" imgH="3029639" progId="Imaging.Docume">
                  <p:embed/>
                </p:oleObj>
              </mc:Choice>
              <mc:Fallback>
                <p:oleObj name="影像文件" r:id="rId4" imgW="4660135" imgH="3029639" progId="Imaging.Docum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922713"/>
                        <a:ext cx="676910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Text Box 5">
            <a:extLst>
              <a:ext uri="{FF2B5EF4-FFF2-40B4-BE49-F238E27FC236}">
                <a16:creationId xmlns:a16="http://schemas.microsoft.com/office/drawing/2014/main" id="{23196A8C-7030-44C8-85CE-8E8CE87E3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4005263"/>
            <a:ext cx="395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i="1">
                <a:ea typeface="新細明體" panose="02020500000000000000" pitchFamily="18" charset="-120"/>
              </a:rPr>
              <a:t>b</a:t>
            </a:r>
            <a:r>
              <a:rPr lang="en-US" altLang="zh-TW" sz="1800" baseline="-25000"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34823" name="Text Box 6">
            <a:extLst>
              <a:ext uri="{FF2B5EF4-FFF2-40B4-BE49-F238E27FC236}">
                <a16:creationId xmlns:a16="http://schemas.microsoft.com/office/drawing/2014/main" id="{0DEBF43D-C72F-44B2-9B21-2F741E5AB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4005263"/>
            <a:ext cx="395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i="1">
                <a:ea typeface="新細明體" panose="02020500000000000000" pitchFamily="18" charset="-120"/>
              </a:rPr>
              <a:t>b</a:t>
            </a:r>
            <a:r>
              <a:rPr lang="en-US" altLang="zh-TW" sz="1800" baseline="-25000">
                <a:ea typeface="新細明體" panose="02020500000000000000" pitchFamily="18" charset="-120"/>
              </a:rPr>
              <a:t>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編號版面配置區 5">
            <a:extLst>
              <a:ext uri="{FF2B5EF4-FFF2-40B4-BE49-F238E27FC236}">
                <a16:creationId xmlns:a16="http://schemas.microsoft.com/office/drawing/2014/main" id="{4AB62333-DCC0-49EC-9863-569FF4A2F0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9799A9B-08FA-43D5-BA03-BC746067BC0E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189E1A6D-5580-4543-ABEC-8F66A920B7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Distinct Real Roots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6AABA8A7-DD55-4717-9331-F87E3B38B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988" y="838200"/>
            <a:ext cx="6707187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33400" indent="-53340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914400" indent="-4572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295400" indent="-381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714500" indent="-3429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171700" indent="-3429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Let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</a:t>
            </a:r>
            <a:r>
              <a:rPr lang="en-US" altLang="zh-TW" sz="2400" i="1" baseline="-300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count the number of ways we can cover a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2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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 chessboard by using 2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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1 vertical dominoes or 1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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2 horizontal dominoes.</a:t>
            </a:r>
          </a:p>
          <a:p>
            <a:pPr eaLnBrk="1" hangingPunct="1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b</a:t>
            </a:r>
            <a:r>
              <a:rPr lang="en-US" altLang="zh-TW" sz="2400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1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=1 and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b</a:t>
            </a:r>
            <a:r>
              <a:rPr lang="en-US" altLang="zh-TW" sz="2400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2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=2</a:t>
            </a:r>
          </a:p>
          <a:p>
            <a:pPr eaLnBrk="1" hangingPunct="1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For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n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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3, consider the last (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th) column of the chessboard</a:t>
            </a:r>
          </a:p>
          <a:p>
            <a:pPr lvl="1" eaLnBrk="1" hangingPunct="1">
              <a:buClr>
                <a:schemeClr val="tx1"/>
              </a:buClr>
              <a:buSzPct val="70000"/>
              <a:buFontTx/>
              <a:buAutoNum type="arabicParenR"/>
            </a:pPr>
            <a:r>
              <a:rPr lang="en-US" altLang="zh-TW">
                <a:latin typeface="Times New Roman" panose="02020603050405020304" pitchFamily="18" charset="0"/>
                <a:ea typeface="新細明體" panose="02020500000000000000" pitchFamily="18" charset="-120"/>
              </a:rPr>
              <a:t> By one 2</a:t>
            </a:r>
            <a:r>
              <a:rPr lang="en-US" altLang="zh-TW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</a:t>
            </a:r>
            <a:r>
              <a:rPr lang="en-US" altLang="zh-TW">
                <a:latin typeface="Times New Roman" panose="02020603050405020304" pitchFamily="18" charset="0"/>
                <a:ea typeface="新細明體" panose="02020500000000000000" pitchFamily="18" charset="-120"/>
              </a:rPr>
              <a:t>1 vertical domino: Now the remaining 2 </a:t>
            </a:r>
            <a:r>
              <a:rPr lang="en-US" altLang="zh-TW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(</a:t>
            </a:r>
            <a:r>
              <a:rPr lang="en-US" altLang="zh-TW" i="1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>
                <a:latin typeface="Times New Roman" panose="02020603050405020304" pitchFamily="18" charset="0"/>
                <a:ea typeface="新細明體" panose="02020500000000000000" pitchFamily="18" charset="-120"/>
              </a:rPr>
              <a:t> -1) subboard can be covered in </a:t>
            </a:r>
            <a:r>
              <a:rPr lang="en-US" altLang="zh-TW" i="1">
                <a:latin typeface="Times New Roman" panose="02020603050405020304" pitchFamily="18" charset="0"/>
                <a:ea typeface="新細明體" panose="02020500000000000000" pitchFamily="18" charset="-120"/>
              </a:rPr>
              <a:t>b</a:t>
            </a:r>
            <a:r>
              <a:rPr lang="en-US" altLang="zh-TW" i="1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-1 </a:t>
            </a:r>
            <a:r>
              <a:rPr lang="en-US" altLang="zh-TW">
                <a:latin typeface="Times New Roman" panose="02020603050405020304" pitchFamily="18" charset="0"/>
                <a:ea typeface="新細明體" panose="02020500000000000000" pitchFamily="18" charset="-120"/>
              </a:rPr>
              <a:t>ways.</a:t>
            </a:r>
          </a:p>
          <a:p>
            <a:pPr lvl="1" eaLnBrk="1" hangingPunct="1">
              <a:buClr>
                <a:schemeClr val="tx1"/>
              </a:buClr>
              <a:buSzPct val="70000"/>
              <a:buFontTx/>
              <a:buAutoNum type="arabicParenR"/>
            </a:pPr>
            <a:r>
              <a:rPr lang="en-US" altLang="zh-TW">
                <a:latin typeface="Times New Roman" panose="02020603050405020304" pitchFamily="18" charset="0"/>
                <a:ea typeface="新細明體" panose="02020500000000000000" pitchFamily="18" charset="-120"/>
              </a:rPr>
              <a:t> By two 1</a:t>
            </a:r>
            <a:r>
              <a:rPr lang="en-US" altLang="zh-TW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</a:t>
            </a:r>
            <a:r>
              <a:rPr lang="en-US" altLang="zh-TW">
                <a:latin typeface="Times New Roman" panose="02020603050405020304" pitchFamily="18" charset="0"/>
                <a:ea typeface="新細明體" panose="02020500000000000000" pitchFamily="18" charset="-120"/>
              </a:rPr>
              <a:t>2 horizontal dominoes, place one above the other: Now the remaining 2 </a:t>
            </a:r>
            <a:r>
              <a:rPr lang="en-US" altLang="zh-TW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(</a:t>
            </a:r>
            <a:r>
              <a:rPr lang="en-US" altLang="zh-TW" i="1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>
                <a:latin typeface="Times New Roman" panose="02020603050405020304" pitchFamily="18" charset="0"/>
                <a:ea typeface="新細明體" panose="02020500000000000000" pitchFamily="18" charset="-120"/>
              </a:rPr>
              <a:t> -2) subboard can be covered in </a:t>
            </a:r>
            <a:r>
              <a:rPr lang="en-US" altLang="zh-TW" i="1">
                <a:latin typeface="Times New Roman" panose="02020603050405020304" pitchFamily="18" charset="0"/>
                <a:ea typeface="新細明體" panose="02020500000000000000" pitchFamily="18" charset="-120"/>
              </a:rPr>
              <a:t>b</a:t>
            </a:r>
            <a:r>
              <a:rPr lang="en-US" altLang="zh-TW" i="1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-2 </a:t>
            </a:r>
            <a:r>
              <a:rPr lang="en-US" altLang="zh-TW">
                <a:latin typeface="Times New Roman" panose="02020603050405020304" pitchFamily="18" charset="0"/>
                <a:ea typeface="新細明體" panose="02020500000000000000" pitchFamily="18" charset="-120"/>
              </a:rPr>
              <a:t>ways.</a:t>
            </a:r>
          </a:p>
          <a:p>
            <a:pPr eaLnBrk="1" hangingPunct="1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b</a:t>
            </a:r>
            <a:r>
              <a:rPr lang="en-US" altLang="zh-TW" sz="2400" i="1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=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b</a:t>
            </a:r>
            <a:r>
              <a:rPr lang="en-US" altLang="zh-TW" sz="2400" i="1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-1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+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b</a:t>
            </a:r>
            <a:r>
              <a:rPr lang="en-US" altLang="zh-TW" sz="2400" i="1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-2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,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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3,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b</a:t>
            </a:r>
            <a:r>
              <a:rPr lang="en-US" altLang="zh-TW" sz="2400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1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=1 and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b</a:t>
            </a:r>
            <a:r>
              <a:rPr lang="en-US" altLang="zh-TW" sz="2400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2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=2</a:t>
            </a:r>
            <a:b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</a:b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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b</a:t>
            </a:r>
            <a:r>
              <a:rPr lang="en-US" altLang="zh-TW" sz="2400" i="1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n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=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F</a:t>
            </a:r>
            <a:r>
              <a:rPr lang="en-US" altLang="zh-TW" sz="2400" i="1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+1</a:t>
            </a:r>
          </a:p>
        </p:txBody>
      </p:sp>
      <p:grpSp>
        <p:nvGrpSpPr>
          <p:cNvPr id="279583" name="Group 31">
            <a:extLst>
              <a:ext uri="{FF2B5EF4-FFF2-40B4-BE49-F238E27FC236}">
                <a16:creationId xmlns:a16="http://schemas.microsoft.com/office/drawing/2014/main" id="{14784A6B-DDFA-495D-81F6-36454E0A3255}"/>
              </a:ext>
            </a:extLst>
          </p:cNvPr>
          <p:cNvGrpSpPr>
            <a:grpSpLocks/>
          </p:cNvGrpSpPr>
          <p:nvPr/>
        </p:nvGrpSpPr>
        <p:grpSpPr bwMode="auto">
          <a:xfrm>
            <a:off x="6804025" y="2276475"/>
            <a:ext cx="1873250" cy="1735138"/>
            <a:chOff x="4195" y="2795"/>
            <a:chExt cx="1180" cy="1093"/>
          </a:xfrm>
        </p:grpSpPr>
        <p:sp>
          <p:nvSpPr>
            <p:cNvPr id="36893" name="Rectangle 14">
              <a:extLst>
                <a:ext uri="{FF2B5EF4-FFF2-40B4-BE49-F238E27FC236}">
                  <a16:creationId xmlns:a16="http://schemas.microsoft.com/office/drawing/2014/main" id="{41DE6B29-0875-48B0-B53A-6753EDC29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" y="3102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6894" name="Rectangle 13">
              <a:extLst>
                <a:ext uri="{FF2B5EF4-FFF2-40B4-BE49-F238E27FC236}">
                  <a16:creationId xmlns:a16="http://schemas.microsoft.com/office/drawing/2014/main" id="{33C68984-D2E4-4908-9C8D-A1EB29D84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" y="3102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6895" name="Rectangle 12">
              <a:extLst>
                <a:ext uri="{FF2B5EF4-FFF2-40B4-BE49-F238E27FC236}">
                  <a16:creationId xmlns:a16="http://schemas.microsoft.com/office/drawing/2014/main" id="{7D8AB57B-9061-4E39-8219-3A0EB9706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" y="3102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6896" name="Rectangle 11">
              <a:extLst>
                <a:ext uri="{FF2B5EF4-FFF2-40B4-BE49-F238E27FC236}">
                  <a16:creationId xmlns:a16="http://schemas.microsoft.com/office/drawing/2014/main" id="{E7029729-D719-4DC6-AC77-7D4719832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" y="3102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6897" name="Rectangle 10">
              <a:extLst>
                <a:ext uri="{FF2B5EF4-FFF2-40B4-BE49-F238E27FC236}">
                  <a16:creationId xmlns:a16="http://schemas.microsoft.com/office/drawing/2014/main" id="{ADE09F2C-4A09-4769-8598-0F5885E6A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" y="3102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6898" name="Rectangle 9">
              <a:extLst>
                <a:ext uri="{FF2B5EF4-FFF2-40B4-BE49-F238E27FC236}">
                  <a16:creationId xmlns:a16="http://schemas.microsoft.com/office/drawing/2014/main" id="{7FB40A6A-D177-4B63-A3B2-DD0E7D860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" y="2795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6899" name="Rectangle 8">
              <a:extLst>
                <a:ext uri="{FF2B5EF4-FFF2-40B4-BE49-F238E27FC236}">
                  <a16:creationId xmlns:a16="http://schemas.microsoft.com/office/drawing/2014/main" id="{8AD86F37-B120-4B64-9F2C-82483FDD4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" y="2795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6900" name="Rectangle 7">
              <a:extLst>
                <a:ext uri="{FF2B5EF4-FFF2-40B4-BE49-F238E27FC236}">
                  <a16:creationId xmlns:a16="http://schemas.microsoft.com/office/drawing/2014/main" id="{C5081FFA-9493-4247-A24B-43EA8BC6E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" y="2795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6901" name="Rectangle 6">
              <a:extLst>
                <a:ext uri="{FF2B5EF4-FFF2-40B4-BE49-F238E27FC236}">
                  <a16:creationId xmlns:a16="http://schemas.microsoft.com/office/drawing/2014/main" id="{5E63CB09-DCDC-4924-BBBF-968688B97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" y="2795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6902" name="Rectangle 5">
              <a:extLst>
                <a:ext uri="{FF2B5EF4-FFF2-40B4-BE49-F238E27FC236}">
                  <a16:creationId xmlns:a16="http://schemas.microsoft.com/office/drawing/2014/main" id="{D4EDFF57-9A96-4115-B4AF-C76919450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" y="2795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6903" name="Line 15">
              <a:extLst>
                <a:ext uri="{FF2B5EF4-FFF2-40B4-BE49-F238E27FC236}">
                  <a16:creationId xmlns:a16="http://schemas.microsoft.com/office/drawing/2014/main" id="{95BF41A4-A891-418E-AB9A-4E9B11E75E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5" y="2795"/>
              <a:ext cx="11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904" name="Line 16">
              <a:extLst>
                <a:ext uri="{FF2B5EF4-FFF2-40B4-BE49-F238E27FC236}">
                  <a16:creationId xmlns:a16="http://schemas.microsoft.com/office/drawing/2014/main" id="{87746B59-69B8-42AA-B50B-BE25814C87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5" y="3102"/>
              <a:ext cx="11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905" name="Line 17">
              <a:extLst>
                <a:ext uri="{FF2B5EF4-FFF2-40B4-BE49-F238E27FC236}">
                  <a16:creationId xmlns:a16="http://schemas.microsoft.com/office/drawing/2014/main" id="{E5603785-34A2-4493-ABA2-3D10CEB38D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5" y="3409"/>
              <a:ext cx="11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906" name="Line 18">
              <a:extLst>
                <a:ext uri="{FF2B5EF4-FFF2-40B4-BE49-F238E27FC236}">
                  <a16:creationId xmlns:a16="http://schemas.microsoft.com/office/drawing/2014/main" id="{D970EF6F-309C-4CAF-96A3-72035AD1A1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5" y="2795"/>
              <a:ext cx="0" cy="6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907" name="Line 19">
              <a:extLst>
                <a:ext uri="{FF2B5EF4-FFF2-40B4-BE49-F238E27FC236}">
                  <a16:creationId xmlns:a16="http://schemas.microsoft.com/office/drawing/2014/main" id="{898F72EE-555E-46E6-BF96-96887B3129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1" y="2795"/>
              <a:ext cx="0" cy="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908" name="Line 20">
              <a:extLst>
                <a:ext uri="{FF2B5EF4-FFF2-40B4-BE49-F238E27FC236}">
                  <a16:creationId xmlns:a16="http://schemas.microsoft.com/office/drawing/2014/main" id="{47BA6BB7-018B-4116-B8DB-63D14BC960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7" y="2795"/>
              <a:ext cx="0" cy="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909" name="Line 21">
              <a:extLst>
                <a:ext uri="{FF2B5EF4-FFF2-40B4-BE49-F238E27FC236}">
                  <a16:creationId xmlns:a16="http://schemas.microsoft.com/office/drawing/2014/main" id="{01EE00AE-7D4A-4392-878D-1364B33E67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3" y="2795"/>
              <a:ext cx="0" cy="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910" name="Line 22">
              <a:extLst>
                <a:ext uri="{FF2B5EF4-FFF2-40B4-BE49-F238E27FC236}">
                  <a16:creationId xmlns:a16="http://schemas.microsoft.com/office/drawing/2014/main" id="{C3571703-AAD4-4D5C-B3A6-0FABE52279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9" y="2795"/>
              <a:ext cx="0" cy="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911" name="Line 23">
              <a:extLst>
                <a:ext uri="{FF2B5EF4-FFF2-40B4-BE49-F238E27FC236}">
                  <a16:creationId xmlns:a16="http://schemas.microsoft.com/office/drawing/2014/main" id="{E5C99BA7-81D3-4D04-AF07-1E57D9C7CC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5" y="2795"/>
              <a:ext cx="0" cy="6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912" name="Rectangle 25">
              <a:extLst>
                <a:ext uri="{FF2B5EF4-FFF2-40B4-BE49-F238E27FC236}">
                  <a16:creationId xmlns:a16="http://schemas.microsoft.com/office/drawing/2014/main" id="{E0742360-DDAF-4CDF-9D12-3FDF40018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" y="2795"/>
              <a:ext cx="226" cy="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ea typeface="新細明體" panose="02020500000000000000" pitchFamily="18" charset="-120"/>
              </a:endParaRPr>
            </a:p>
          </p:txBody>
        </p:sp>
        <p:sp>
          <p:nvSpPr>
            <p:cNvPr id="36913" name="Text Box 29">
              <a:extLst>
                <a:ext uri="{FF2B5EF4-FFF2-40B4-BE49-F238E27FC236}">
                  <a16:creationId xmlns:a16="http://schemas.microsoft.com/office/drawing/2014/main" id="{6DE9513D-3C04-47F0-95F2-458F19CC0D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8" y="3657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b</a:t>
              </a:r>
              <a:r>
                <a:rPr lang="en-US" altLang="zh-TW" sz="1800" i="1" baseline="-25000">
                  <a:latin typeface="Times New Roman" panose="02020603050405020304" pitchFamily="18" charset="0"/>
                  <a:ea typeface="新細明體" panose="02020500000000000000" pitchFamily="18" charset="-120"/>
                </a:rPr>
                <a:t>n-1</a:t>
              </a:r>
            </a:p>
          </p:txBody>
        </p:sp>
        <p:sp>
          <p:nvSpPr>
            <p:cNvPr id="36914" name="AutoShape 30">
              <a:extLst>
                <a:ext uri="{FF2B5EF4-FFF2-40B4-BE49-F238E27FC236}">
                  <a16:creationId xmlns:a16="http://schemas.microsoft.com/office/drawing/2014/main" id="{3C53D30C-D427-4DE1-BD62-69796668AB5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4581" y="3089"/>
              <a:ext cx="181" cy="953"/>
            </a:xfrm>
            <a:prstGeom prst="leftBrace">
              <a:avLst>
                <a:gd name="adj1" fmla="val 4387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ea typeface="新細明體" panose="02020500000000000000" pitchFamily="18" charset="-120"/>
              </a:endParaRPr>
            </a:p>
          </p:txBody>
        </p:sp>
      </p:grpSp>
      <p:grpSp>
        <p:nvGrpSpPr>
          <p:cNvPr id="279608" name="Group 56">
            <a:extLst>
              <a:ext uri="{FF2B5EF4-FFF2-40B4-BE49-F238E27FC236}">
                <a16:creationId xmlns:a16="http://schemas.microsoft.com/office/drawing/2014/main" id="{15DC90AC-63E4-47C5-9ECA-3D0EAC1CBC64}"/>
              </a:ext>
            </a:extLst>
          </p:cNvPr>
          <p:cNvGrpSpPr>
            <a:grpSpLocks/>
          </p:cNvGrpSpPr>
          <p:nvPr/>
        </p:nvGrpSpPr>
        <p:grpSpPr bwMode="auto">
          <a:xfrm>
            <a:off x="6877050" y="4365625"/>
            <a:ext cx="1873250" cy="1735138"/>
            <a:chOff x="4332" y="2750"/>
            <a:chExt cx="1180" cy="1093"/>
          </a:xfrm>
        </p:grpSpPr>
        <p:sp>
          <p:nvSpPr>
            <p:cNvPr id="36871" name="Rectangle 33">
              <a:extLst>
                <a:ext uri="{FF2B5EF4-FFF2-40B4-BE49-F238E27FC236}">
                  <a16:creationId xmlns:a16="http://schemas.microsoft.com/office/drawing/2014/main" id="{2CD10D6E-A3F7-4339-AB0F-69B23D8B5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" y="3057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6872" name="Rectangle 34">
              <a:extLst>
                <a:ext uri="{FF2B5EF4-FFF2-40B4-BE49-F238E27FC236}">
                  <a16:creationId xmlns:a16="http://schemas.microsoft.com/office/drawing/2014/main" id="{D27B2DB3-B294-4A94-B4BF-A92574B1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3057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6873" name="Rectangle 35">
              <a:extLst>
                <a:ext uri="{FF2B5EF4-FFF2-40B4-BE49-F238E27FC236}">
                  <a16:creationId xmlns:a16="http://schemas.microsoft.com/office/drawing/2014/main" id="{B3861AD6-0A73-41B5-90E0-0553707B2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4" y="3057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6874" name="Rectangle 36">
              <a:extLst>
                <a:ext uri="{FF2B5EF4-FFF2-40B4-BE49-F238E27FC236}">
                  <a16:creationId xmlns:a16="http://schemas.microsoft.com/office/drawing/2014/main" id="{F9D3DD3F-4F2A-45C4-AA92-85D963B6B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" y="3057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6875" name="Rectangle 37">
              <a:extLst>
                <a:ext uri="{FF2B5EF4-FFF2-40B4-BE49-F238E27FC236}">
                  <a16:creationId xmlns:a16="http://schemas.microsoft.com/office/drawing/2014/main" id="{2F56B224-8395-43DD-BC37-5ED1D0A51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" y="3057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6876" name="Rectangle 38">
              <a:extLst>
                <a:ext uri="{FF2B5EF4-FFF2-40B4-BE49-F238E27FC236}">
                  <a16:creationId xmlns:a16="http://schemas.microsoft.com/office/drawing/2014/main" id="{1BBBDE34-E7F4-4651-BD13-C8C93F78E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" y="2750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6877" name="Rectangle 39">
              <a:extLst>
                <a:ext uri="{FF2B5EF4-FFF2-40B4-BE49-F238E27FC236}">
                  <a16:creationId xmlns:a16="http://schemas.microsoft.com/office/drawing/2014/main" id="{660C0175-BC4C-44A3-8B33-E809EF92E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2750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6878" name="Rectangle 40">
              <a:extLst>
                <a:ext uri="{FF2B5EF4-FFF2-40B4-BE49-F238E27FC236}">
                  <a16:creationId xmlns:a16="http://schemas.microsoft.com/office/drawing/2014/main" id="{3A61CB88-F7B1-4C03-9D37-6F193D0B3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4" y="2750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6879" name="Rectangle 41">
              <a:extLst>
                <a:ext uri="{FF2B5EF4-FFF2-40B4-BE49-F238E27FC236}">
                  <a16:creationId xmlns:a16="http://schemas.microsoft.com/office/drawing/2014/main" id="{EF32E873-D269-4457-8FC9-0E07FD55A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" y="2750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6880" name="Rectangle 42">
              <a:extLst>
                <a:ext uri="{FF2B5EF4-FFF2-40B4-BE49-F238E27FC236}">
                  <a16:creationId xmlns:a16="http://schemas.microsoft.com/office/drawing/2014/main" id="{6AE3B62F-AB60-4AD9-B51D-4808E3DE2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" y="2750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6881" name="Line 43">
              <a:extLst>
                <a:ext uri="{FF2B5EF4-FFF2-40B4-BE49-F238E27FC236}">
                  <a16:creationId xmlns:a16="http://schemas.microsoft.com/office/drawing/2014/main" id="{C4E2C053-B1E8-4A7A-A3CC-80D881DF0F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2" y="2750"/>
              <a:ext cx="11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882" name="Line 44">
              <a:extLst>
                <a:ext uri="{FF2B5EF4-FFF2-40B4-BE49-F238E27FC236}">
                  <a16:creationId xmlns:a16="http://schemas.microsoft.com/office/drawing/2014/main" id="{666560E0-2CBD-4F99-A5A1-454B09B283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2" y="3057"/>
              <a:ext cx="11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883" name="Line 45">
              <a:extLst>
                <a:ext uri="{FF2B5EF4-FFF2-40B4-BE49-F238E27FC236}">
                  <a16:creationId xmlns:a16="http://schemas.microsoft.com/office/drawing/2014/main" id="{E31EDDA0-654F-44C4-BE12-B9104B1AC1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2" y="3364"/>
              <a:ext cx="11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884" name="Line 46">
              <a:extLst>
                <a:ext uri="{FF2B5EF4-FFF2-40B4-BE49-F238E27FC236}">
                  <a16:creationId xmlns:a16="http://schemas.microsoft.com/office/drawing/2014/main" id="{5EB14044-7824-4E70-969B-D4565FF720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2" y="2750"/>
              <a:ext cx="0" cy="6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885" name="Line 47">
              <a:extLst>
                <a:ext uri="{FF2B5EF4-FFF2-40B4-BE49-F238E27FC236}">
                  <a16:creationId xmlns:a16="http://schemas.microsoft.com/office/drawing/2014/main" id="{984A3E63-0AC8-488A-B02E-3B3BD7BCD8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8" y="2750"/>
              <a:ext cx="0" cy="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886" name="Line 48">
              <a:extLst>
                <a:ext uri="{FF2B5EF4-FFF2-40B4-BE49-F238E27FC236}">
                  <a16:creationId xmlns:a16="http://schemas.microsoft.com/office/drawing/2014/main" id="{1E22DAF2-65B3-4020-AC36-1D8F89B08B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4" y="2750"/>
              <a:ext cx="0" cy="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887" name="Line 49">
              <a:extLst>
                <a:ext uri="{FF2B5EF4-FFF2-40B4-BE49-F238E27FC236}">
                  <a16:creationId xmlns:a16="http://schemas.microsoft.com/office/drawing/2014/main" id="{538073BD-FB10-4C97-8167-86C3D505C4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2750"/>
              <a:ext cx="0" cy="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888" name="Line 50">
              <a:extLst>
                <a:ext uri="{FF2B5EF4-FFF2-40B4-BE49-F238E27FC236}">
                  <a16:creationId xmlns:a16="http://schemas.microsoft.com/office/drawing/2014/main" id="{268CDB80-110E-49CC-A126-A78CB063D3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6" y="2750"/>
              <a:ext cx="0" cy="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889" name="Line 51">
              <a:extLst>
                <a:ext uri="{FF2B5EF4-FFF2-40B4-BE49-F238E27FC236}">
                  <a16:creationId xmlns:a16="http://schemas.microsoft.com/office/drawing/2014/main" id="{5F6DB6DA-CFF1-422F-9607-378F1C4BF0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12" y="2750"/>
              <a:ext cx="0" cy="6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890" name="Text Box 53">
              <a:extLst>
                <a:ext uri="{FF2B5EF4-FFF2-40B4-BE49-F238E27FC236}">
                  <a16:creationId xmlns:a16="http://schemas.microsoft.com/office/drawing/2014/main" id="{C6DA2A4A-FCD5-4C1F-AB9D-33A81760D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3" y="3612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b</a:t>
              </a:r>
              <a:r>
                <a:rPr lang="en-US" altLang="zh-TW" sz="1800" i="1" baseline="-25000">
                  <a:latin typeface="Times New Roman" panose="02020603050405020304" pitchFamily="18" charset="0"/>
                  <a:ea typeface="新細明體" panose="02020500000000000000" pitchFamily="18" charset="-120"/>
                </a:rPr>
                <a:t>n-2</a:t>
              </a:r>
            </a:p>
          </p:txBody>
        </p:sp>
        <p:sp>
          <p:nvSpPr>
            <p:cNvPr id="36891" name="AutoShape 54">
              <a:extLst>
                <a:ext uri="{FF2B5EF4-FFF2-40B4-BE49-F238E27FC236}">
                  <a16:creationId xmlns:a16="http://schemas.microsoft.com/office/drawing/2014/main" id="{143FCFC9-3BB8-41F5-AD6C-6348AC172B7C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4589" y="3173"/>
              <a:ext cx="181" cy="696"/>
            </a:xfrm>
            <a:prstGeom prst="leftBrace">
              <a:avLst>
                <a:gd name="adj1" fmla="val 3204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ea typeface="新細明體" panose="02020500000000000000" pitchFamily="18" charset="-120"/>
              </a:endParaRPr>
            </a:p>
          </p:txBody>
        </p:sp>
        <p:sp>
          <p:nvSpPr>
            <p:cNvPr id="36892" name="Rectangle 55">
              <a:extLst>
                <a:ext uri="{FF2B5EF4-FFF2-40B4-BE49-F238E27FC236}">
                  <a16:creationId xmlns:a16="http://schemas.microsoft.com/office/drawing/2014/main" id="{23FAB904-BFAE-4DD9-A44A-4CE77F4A7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3061"/>
              <a:ext cx="477" cy="31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ea typeface="新細明體" panose="02020500000000000000" pitchFamily="18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9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9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投影片編號版面配置區 5">
            <a:extLst>
              <a:ext uri="{FF2B5EF4-FFF2-40B4-BE49-F238E27FC236}">
                <a16:creationId xmlns:a16="http://schemas.microsoft.com/office/drawing/2014/main" id="{4E8AA8AC-210F-4D1C-83C1-8D386C2AA2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5E814E-DC26-4E84-9BBA-AEAD64AC9830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9B552FA5-1A9A-4F8C-A711-4ABAA2B072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Distinct Real Roots</a:t>
            </a: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EC78A91C-0B5B-4346-8705-91D0E8F0AA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900113"/>
            <a:ext cx="8856662" cy="4752975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</a:pPr>
            <a:r>
              <a:rPr lang="en-US" altLang="zh-TW" b="1"/>
              <a:t>Ex 10.14</a:t>
            </a:r>
            <a:r>
              <a:rPr lang="en-US" altLang="zh-TW"/>
              <a:t> : Suppose the symbols of legal arithmetic expressions include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0, 1,…, 9, +, *, /.</a:t>
            </a:r>
          </a:p>
          <a:p>
            <a:pPr marL="533400" indent="-533400" eaLnBrk="1" hangingPunct="1">
              <a:lnSpc>
                <a:spcPct val="90000"/>
              </a:lnSpc>
            </a:pPr>
            <a:r>
              <a:rPr lang="en-US" altLang="zh-TW"/>
              <a:t>Let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be the number of legal arithmetic expressions that are made up of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symbols.</a:t>
            </a:r>
          </a:p>
          <a:p>
            <a:pPr marL="533400" indent="-533400" eaLnBrk="1" hangingPunct="1">
              <a:lnSpc>
                <a:spcPct val="90000"/>
              </a:lnSpc>
            </a:pP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r>
              <a:rPr lang="en-US" altLang="zh-TW"/>
              <a:t> and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=100</a:t>
            </a:r>
          </a:p>
          <a:p>
            <a:pPr marL="533400" indent="-533400" eaLnBrk="1" hangingPunct="1">
              <a:lnSpc>
                <a:spcPct val="90000"/>
              </a:lnSpc>
            </a:pPr>
            <a:r>
              <a:rPr lang="en-US" altLang="zh-TW"/>
              <a:t>For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/>
              <a:t>, consider the two cases of length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-1</a:t>
            </a:r>
            <a:r>
              <a:rPr lang="en-US" altLang="zh-TW"/>
              <a:t>:</a:t>
            </a:r>
          </a:p>
          <a:p>
            <a:pPr marL="914400" lvl="1" indent="-457200" eaLnBrk="1" hangingPunct="1">
              <a:lnSpc>
                <a:spcPct val="90000"/>
              </a:lnSpc>
              <a:buClr>
                <a:schemeClr val="tx1"/>
              </a:buClr>
              <a:buFontTx/>
              <a:buAutoNum type="arabicParenR"/>
            </a:pPr>
            <a:r>
              <a:rPr lang="en-US" altLang="zh-TW" sz="2800"/>
              <a:t>If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/>
              <a:t> is an expression of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-1</a:t>
            </a:r>
            <a:r>
              <a:rPr lang="en-US" altLang="zh-TW" sz="2800"/>
              <a:t> symbols, add a digit to the right of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/>
              <a:t>.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US" altLang="zh-TW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lnSpc>
                <a:spcPct val="90000"/>
              </a:lnSpc>
              <a:buClr>
                <a:schemeClr val="tx1"/>
              </a:buClr>
              <a:buFontTx/>
              <a:buAutoNum type="arabicParenR"/>
            </a:pPr>
            <a:r>
              <a:rPr lang="en-US" altLang="zh-TW" sz="2800"/>
              <a:t>If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/>
              <a:t> is an expression of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- 2 </a:t>
            </a:r>
            <a:r>
              <a:rPr lang="en-US" altLang="zh-TW" sz="2800"/>
              <a:t>symbols, we adjoin to the right of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/>
              <a:t> one of the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r>
              <a:rPr lang="en-US" altLang="zh-TW" sz="2800"/>
              <a:t> two-symbol expressions: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+0, …, +9, *0, …,*9, /1, /2,…, /9.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29a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n-2</a:t>
            </a:r>
            <a:endParaRPr lang="en-US" altLang="zh-TW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 eaLnBrk="1" hangingPunct="1">
              <a:lnSpc>
                <a:spcPct val="90000"/>
              </a:lnSpc>
            </a:pP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10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+ 29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編號版面配置區 7">
            <a:extLst>
              <a:ext uri="{FF2B5EF4-FFF2-40B4-BE49-F238E27FC236}">
                <a16:creationId xmlns:a16="http://schemas.microsoft.com/office/drawing/2014/main" id="{15569C03-3820-4AA8-A0DC-2A44B0DAED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0DE97D-E698-469A-9961-1B17DAA844A1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286B1C0E-CCFE-4667-B8F6-01D61524C1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Distinct Real Roots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00383FCF-A6E4-414C-B038-C793E61833E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91513" cy="4525963"/>
          </a:xfrm>
        </p:spPr>
        <p:txBody>
          <a:bodyPr/>
          <a:lstStyle/>
          <a:p>
            <a:pPr eaLnBrk="1" hangingPunct="1"/>
            <a:r>
              <a:rPr lang="en-US" altLang="zh-TW" b="1"/>
              <a:t>Ex 10.15</a:t>
            </a:r>
            <a:r>
              <a:rPr lang="en-US" altLang="zh-TW"/>
              <a:t> : Palindromes are the compositions of numbers that read the same left to right as right to left. (Figure 10.6) </a:t>
            </a:r>
          </a:p>
          <a:p>
            <a:pPr eaLnBrk="1" hangingPunct="1"/>
            <a:r>
              <a:rPr lang="en-US" altLang="zh-TW"/>
              <a:t>Let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count the number of palindromes of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.</a:t>
            </a:r>
          </a:p>
          <a:p>
            <a:pPr eaLnBrk="1" hangingPunct="1"/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3,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=1,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=2 </a:t>
            </a:r>
          </a:p>
        </p:txBody>
      </p:sp>
      <p:graphicFrame>
        <p:nvGraphicFramePr>
          <p:cNvPr id="40965" name="Object 4">
            <a:extLst>
              <a:ext uri="{FF2B5EF4-FFF2-40B4-BE49-F238E27FC236}">
                <a16:creationId xmlns:a16="http://schemas.microsoft.com/office/drawing/2014/main" id="{7F7CB343-89CD-4423-8624-B98B518DE64B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900113" y="4149725"/>
          <a:ext cx="7848600" cy="203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6" name="點陣圖影像" r:id="rId4" imgW="7152381" imgH="1857143" progId="Paint.Picture">
                  <p:embed/>
                </p:oleObj>
              </mc:Choice>
              <mc:Fallback>
                <p:oleObj name="點陣圖影像" r:id="rId4" imgW="7152381" imgH="1857143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149725"/>
                        <a:ext cx="7848600" cy="203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編號版面配置區 5">
            <a:extLst>
              <a:ext uri="{FF2B5EF4-FFF2-40B4-BE49-F238E27FC236}">
                <a16:creationId xmlns:a16="http://schemas.microsoft.com/office/drawing/2014/main" id="{A047245D-28DF-40ED-A4BF-78EBF9C51B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3DE55AC-8CAD-48B6-92D8-F38F99168F95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008488DE-F3A5-4DE8-9897-EE5578A588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Outline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DD092CE8-2C27-4219-B7E4-3D040962F9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3200"/>
              <a:t>The first-order linear recurrence relation</a:t>
            </a:r>
          </a:p>
          <a:p>
            <a:pPr eaLnBrk="1" hangingPunct="1"/>
            <a:r>
              <a:rPr lang="en-US" altLang="zh-TW" sz="3200"/>
              <a:t>The second-order linear homogeneous recurrence relation with constant coefficients</a:t>
            </a:r>
          </a:p>
          <a:p>
            <a:pPr eaLnBrk="1" hangingPunct="1"/>
            <a:r>
              <a:rPr lang="en-US" altLang="zh-TW" sz="3200"/>
              <a:t>The nonhomogeneous recurrence relation</a:t>
            </a:r>
          </a:p>
          <a:p>
            <a:pPr eaLnBrk="1" hangingPunct="1"/>
            <a:r>
              <a:rPr lang="en-US" altLang="zh-TW" sz="3200"/>
              <a:t>The method of generating Functions</a:t>
            </a:r>
          </a:p>
          <a:p>
            <a:pPr eaLnBrk="1" hangingPunct="1"/>
            <a:endParaRPr lang="en-US" altLang="zh-TW"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投影片編號版面配置區 3">
            <a:extLst>
              <a:ext uri="{FF2B5EF4-FFF2-40B4-BE49-F238E27FC236}">
                <a16:creationId xmlns:a16="http://schemas.microsoft.com/office/drawing/2014/main" id="{87B7C994-4226-4EA4-A3B5-2F7B623FCE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C0DB043-F4B5-4E5B-8357-B2EADE9AC159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43B009DF-7EEF-4742-8CF1-E43BE649A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603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3000" b="1">
                <a:solidFill>
                  <a:schemeClr val="tx2"/>
                </a:solidFill>
                <a:ea typeface="新細明體" panose="02020500000000000000" pitchFamily="18" charset="-120"/>
              </a:rPr>
              <a:t>Distinct Real Roots</a:t>
            </a:r>
          </a:p>
        </p:txBody>
      </p:sp>
      <p:pic>
        <p:nvPicPr>
          <p:cNvPr id="43012" name="Picture 4">
            <a:extLst>
              <a:ext uri="{FF2B5EF4-FFF2-40B4-BE49-F238E27FC236}">
                <a16:creationId xmlns:a16="http://schemas.microsoft.com/office/drawing/2014/main" id="{A3B4407A-408F-4FFF-9BD1-6A4FFF3A2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544638"/>
            <a:ext cx="7572375" cy="341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5701" name="Picture 5">
            <a:extLst>
              <a:ext uri="{FF2B5EF4-FFF2-40B4-BE49-F238E27FC236}">
                <a16:creationId xmlns:a16="http://schemas.microsoft.com/office/drawing/2014/main" id="{9C82D3BC-8345-4DE3-AA61-4B968E1B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5157788"/>
            <a:ext cx="4913313" cy="134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5702" name="Picture 6">
            <a:extLst>
              <a:ext uri="{FF2B5EF4-FFF2-40B4-BE49-F238E27FC236}">
                <a16:creationId xmlns:a16="http://schemas.microsoft.com/office/drawing/2014/main" id="{6B911EFE-5FD3-4780-8F0F-21E0CD87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4914900"/>
            <a:ext cx="2889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5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5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投影片編號版面配置區 5">
            <a:extLst>
              <a:ext uri="{FF2B5EF4-FFF2-40B4-BE49-F238E27FC236}">
                <a16:creationId xmlns:a16="http://schemas.microsoft.com/office/drawing/2014/main" id="{7DD79393-C1B5-4EF8-9496-7F7A639481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80529A-4E10-4256-8607-B180AF8EE9D0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5ACA232D-87EB-4140-830E-BD24B15369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1036637"/>
          </a:xfrm>
        </p:spPr>
        <p:txBody>
          <a:bodyPr/>
          <a:lstStyle/>
          <a:p>
            <a:pPr eaLnBrk="1" hangingPunct="1"/>
            <a:r>
              <a:rPr lang="en-US" altLang="zh-TW" sz="3000"/>
              <a:t>Distinct Real Roots</a:t>
            </a:r>
          </a:p>
        </p:txBody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D4D0DC14-40B8-4531-AB05-E9723A69F5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3538" y="1200150"/>
            <a:ext cx="8672512" cy="51831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b="1"/>
              <a:t>Ex 10.16</a:t>
            </a:r>
            <a:r>
              <a:rPr lang="en-US" altLang="zh-TW" sz="2400"/>
              <a:t> : Find the number of recurrence relation for the number of binary sequences of length </a:t>
            </a:r>
            <a:r>
              <a:rPr lang="en-US" altLang="zh-TW" sz="2400" i="1"/>
              <a:t>n</a:t>
            </a:r>
            <a:r>
              <a:rPr lang="en-US" altLang="zh-TW" sz="2400"/>
              <a:t> that have </a:t>
            </a:r>
            <a:r>
              <a:rPr lang="en-US" altLang="zh-TW" sz="2400" u="sng"/>
              <a:t>no consecutive </a:t>
            </a:r>
            <a:r>
              <a:rPr lang="en-US" altLang="zh-TW" sz="2400" u="sng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400" u="sng"/>
              <a:t>’s</a:t>
            </a:r>
            <a:r>
              <a:rPr lang="en-US" altLang="zh-TW" sz="240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/>
              <a:t>Let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be the number of such sequences of length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400"/>
              <a:t>Let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TW" sz="2400"/>
              <a:t> count those end in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400"/>
              <a:t>, and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TW" sz="2400"/>
              <a:t> count those end in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(0) </a:t>
            </a:r>
            <a:endParaRPr lang="en-US" altLang="zh-TW" sz="24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/>
              <a:t>Consider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/>
              <a:t> of length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-1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400"/>
              <a:t>If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400"/>
              <a:t> ends in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/>
              <a:t>, we can append a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400"/>
              <a:t> or a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/>
              <a:t> to it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400"/>
              <a:t>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400"/>
              <a:t>If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400"/>
              <a:t> ends in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400"/>
              <a:t>, we can append a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/>
              <a:t> to it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(0)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en-US" altLang="zh-TW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/>
              <a:t>If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/>
              <a:t> is counted in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TW"/>
              <a:t> </a:t>
            </a:r>
            <a:r>
              <a:rPr lang="en-US" altLang="zh-TW">
                <a:sym typeface="Symbol" panose="05050102010706020507" pitchFamily="18" charset="2"/>
              </a:rPr>
              <a:t></a:t>
            </a:r>
            <a:r>
              <a:rPr lang="en-US" altLang="zh-TW"/>
              <a:t> sequence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/>
              <a:t> is counted in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TW" sz="2400"/>
              <a:t>So,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-2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3,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=2,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=3</a:t>
            </a:r>
          </a:p>
        </p:txBody>
      </p:sp>
      <p:sp>
        <p:nvSpPr>
          <p:cNvPr id="287748" name="Line 4">
            <a:extLst>
              <a:ext uri="{FF2B5EF4-FFF2-40B4-BE49-F238E27FC236}">
                <a16:creationId xmlns:a16="http://schemas.microsoft.com/office/drawing/2014/main" id="{0F7BEC70-B1E4-4EF1-A996-F271C3359B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76825" y="5014913"/>
            <a:ext cx="1798638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749" name="Line 5">
            <a:extLst>
              <a:ext uri="{FF2B5EF4-FFF2-40B4-BE49-F238E27FC236}">
                <a16:creationId xmlns:a16="http://schemas.microsoft.com/office/drawing/2014/main" id="{6A2FA569-7415-4057-9E9F-C041D686DE2C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9925" y="4860925"/>
            <a:ext cx="36036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750" name="Text Box 6">
            <a:extLst>
              <a:ext uri="{FF2B5EF4-FFF2-40B4-BE49-F238E27FC236}">
                <a16:creationId xmlns:a16="http://schemas.microsoft.com/office/drawing/2014/main" id="{AD66F254-4648-4E44-BEE8-49CADEAEA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0625" y="4554538"/>
            <a:ext cx="8286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400" i="1" baseline="-250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</a:t>
            </a:r>
            <a:r>
              <a:rPr lang="en-US" altLang="zh-TW" sz="2400" baseline="-250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-1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87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87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87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7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5">
            <a:extLst>
              <a:ext uri="{FF2B5EF4-FFF2-40B4-BE49-F238E27FC236}">
                <a16:creationId xmlns:a16="http://schemas.microsoft.com/office/drawing/2014/main" id="{C4A0CF1F-2B40-4260-95FA-F08DFA8342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FBBA31-85E6-4A43-AB7D-1BE6EB83A49F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AA09A230-29C5-4A01-802B-0E73CBA296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Second- or Higher-Order Recurrence Relation</a:t>
            </a:r>
            <a:r>
              <a:rPr lang="en-US" altLang="zh-TW"/>
              <a:t> </a:t>
            </a:r>
          </a:p>
        </p:txBody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22D36641-0C24-49DF-AE17-7954ADFB03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125538"/>
            <a:ext cx="8507412" cy="5000625"/>
          </a:xfrm>
        </p:spPr>
        <p:txBody>
          <a:bodyPr/>
          <a:lstStyle/>
          <a:p>
            <a:pPr eaLnBrk="1" hangingPunct="1"/>
            <a:r>
              <a:rPr lang="en-US" altLang="zh-TW" b="1"/>
              <a:t>Ex 10.18</a:t>
            </a:r>
            <a:r>
              <a:rPr lang="en-US" altLang="zh-TW"/>
              <a:t> : Solve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+3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+2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+ 2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+1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=0,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=1,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</a:p>
          <a:p>
            <a:pPr lvl="1" eaLnBrk="1" hangingPunct="1"/>
            <a:r>
              <a:rPr lang="en-US" altLang="zh-TW" sz="2800"/>
              <a:t>Let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TW" sz="2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zh-TW" sz="2800"/>
              <a:t>Characteristic equation: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+1=0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1, 1/2, -1</a:t>
            </a:r>
          </a:p>
          <a:p>
            <a:pPr lvl="1" eaLnBrk="1" hangingPunct="1"/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(-1)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(1/2)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lvl="1" eaLnBrk="1" hangingPunct="1"/>
            <a:r>
              <a:rPr lang="en-US" altLang="zh-TW" sz="2800"/>
              <a:t>From</a:t>
            </a:r>
            <a:r>
              <a:rPr lang="en-US" altLang="zh-TW" sz="2800" i="1"/>
              <a:t>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=0,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=1,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r>
              <a:rPr lang="en-US" altLang="zh-TW" sz="2800"/>
              <a:t>, derive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=5/2,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=1/6,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=-8/3</a:t>
            </a:r>
            <a:endParaRPr lang="en-US" altLang="zh-TW" sz="2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(5/2)+(1/6)(-1)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+(-8/3)(1/2)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TW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endParaRPr lang="zh-TW" altLang="en-US" sz="2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投影片編號版面配置區 6">
            <a:extLst>
              <a:ext uri="{FF2B5EF4-FFF2-40B4-BE49-F238E27FC236}">
                <a16:creationId xmlns:a16="http://schemas.microsoft.com/office/drawing/2014/main" id="{D1290602-E52D-4FCB-9574-6366CAEC5F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BE3D4A-5CB1-4821-8A09-7315892ABFF8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3C090400-20D2-4BA4-93C8-2608E5EE91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Second- or Higher-Order Recurrence Relation</a:t>
            </a:r>
          </a:p>
        </p:txBody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69BBF7BF-2621-43E5-8EBF-539DB1C0506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73075" y="1727200"/>
            <a:ext cx="7851775" cy="1544638"/>
          </a:xfrm>
        </p:spPr>
        <p:txBody>
          <a:bodyPr/>
          <a:lstStyle/>
          <a:p>
            <a:pPr eaLnBrk="1" hangingPunct="1"/>
            <a:r>
              <a:rPr lang="en-US" altLang="zh-TW" b="1"/>
              <a:t>Ex 10.19</a:t>
            </a:r>
            <a:r>
              <a:rPr lang="en-US" altLang="zh-TW"/>
              <a:t> : We want to tile a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i="1"/>
              <a:t> </a:t>
            </a:r>
            <a:r>
              <a:rPr lang="en-US" altLang="zh-TW"/>
              <a:t>chessboard using two types of tiles shown in Figure 10.8. </a:t>
            </a:r>
          </a:p>
        </p:txBody>
      </p:sp>
      <p:graphicFrame>
        <p:nvGraphicFramePr>
          <p:cNvPr id="49157" name="Object 4">
            <a:extLst>
              <a:ext uri="{FF2B5EF4-FFF2-40B4-BE49-F238E27FC236}">
                <a16:creationId xmlns:a16="http://schemas.microsoft.com/office/drawing/2014/main" id="{BB55791C-3B8E-42AF-A68E-9303BD5D21EF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827088" y="3711575"/>
          <a:ext cx="7416800" cy="178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9" name="影像文件" r:id="rId4" imgW="4586457" imgH="2981739" progId="Imaging.Docume">
                  <p:embed/>
                </p:oleObj>
              </mc:Choice>
              <mc:Fallback>
                <p:oleObj name="影像文件" r:id="rId4" imgW="4586457" imgH="2981739" progId="Imaging.Docum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711575"/>
                        <a:ext cx="7416800" cy="178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8" name="Text Box 5">
            <a:extLst>
              <a:ext uri="{FF2B5EF4-FFF2-40B4-BE49-F238E27FC236}">
                <a16:creationId xmlns:a16="http://schemas.microsoft.com/office/drawing/2014/main" id="{306BC6E1-ACFF-42C5-8792-0E2B2F44A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5963" y="3302000"/>
            <a:ext cx="2209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i="1">
                <a:ea typeface="新細明體" panose="02020500000000000000" pitchFamily="18" charset="-120"/>
              </a:rPr>
              <a:t>a</a:t>
            </a:r>
            <a:r>
              <a:rPr lang="en-US" altLang="zh-TW" sz="1800" baseline="-25000">
                <a:ea typeface="新細明體" panose="02020500000000000000" pitchFamily="18" charset="-120"/>
              </a:rPr>
              <a:t>2</a:t>
            </a:r>
            <a:r>
              <a:rPr lang="en-US" altLang="zh-TW" sz="1800">
                <a:ea typeface="新細明體" panose="02020500000000000000" pitchFamily="18" charset="-120"/>
              </a:rPr>
              <a:t>: 2</a:t>
            </a:r>
            <a:r>
              <a:rPr lang="en-US" altLang="zh-TW" sz="1800">
                <a:ea typeface="新細明體" panose="02020500000000000000" pitchFamily="18" charset="-120"/>
                <a:sym typeface="Symbol" panose="05050102010706020507" pitchFamily="18" charset="2"/>
              </a:rPr>
              <a:t>2</a:t>
            </a:r>
            <a:r>
              <a:rPr lang="en-US" altLang="zh-TW" sz="1800" i="1">
                <a:ea typeface="新細明體" panose="02020500000000000000" pitchFamily="18" charset="-120"/>
              </a:rPr>
              <a:t> </a:t>
            </a:r>
            <a:r>
              <a:rPr lang="en-US" altLang="zh-TW" sz="1800">
                <a:ea typeface="新細明體" panose="02020500000000000000" pitchFamily="18" charset="-120"/>
              </a:rPr>
              <a:t>chessboard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5">
            <a:extLst>
              <a:ext uri="{FF2B5EF4-FFF2-40B4-BE49-F238E27FC236}">
                <a16:creationId xmlns:a16="http://schemas.microsoft.com/office/drawing/2014/main" id="{BF738F8E-5B3A-4F61-BA26-A51AEC2ADC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5E40613-9205-411C-B6EB-8668943EFD71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FA94464D-99EA-4709-8975-E2CF63C5D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Second- or Higher-Order Recurrence Relation</a:t>
            </a: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815A947E-D11C-4F2D-B367-CA9D733D05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3213" y="1171575"/>
            <a:ext cx="8840787" cy="4110038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</a:pPr>
            <a:r>
              <a:rPr lang="en-US" altLang="zh-TW" sz="2400"/>
              <a:t>Let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/>
              <a:t> count the number of such tilings.</a:t>
            </a:r>
          </a:p>
          <a:p>
            <a:pPr marL="533400" indent="-533400" eaLnBrk="1" hangingPunct="1">
              <a:lnSpc>
                <a:spcPct val="90000"/>
              </a:lnSpc>
            </a:pP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en-US" altLang="zh-TW" sz="2400"/>
              <a:t> and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=5</a:t>
            </a:r>
            <a:r>
              <a:rPr lang="en-US" altLang="zh-TW" sz="2400"/>
              <a:t> and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=11</a:t>
            </a:r>
          </a:p>
          <a:p>
            <a:pPr marL="533400" indent="-533400" eaLnBrk="1" hangingPunct="1">
              <a:lnSpc>
                <a:spcPct val="90000"/>
              </a:lnSpc>
            </a:pPr>
            <a:r>
              <a:rPr lang="en-US" altLang="zh-TW" sz="2400"/>
              <a:t>For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TW" sz="2400"/>
              <a:t>, consider the last column of the chessboard</a:t>
            </a:r>
          </a:p>
          <a:p>
            <a:pPr marL="914400" lvl="1" indent="-457200" eaLnBrk="1" hangingPunct="1">
              <a:lnSpc>
                <a:spcPct val="90000"/>
              </a:lnSpc>
              <a:buClr>
                <a:schemeClr val="tx1"/>
              </a:buClr>
              <a:buFontTx/>
              <a:buAutoNum type="arabicParenR"/>
            </a:pPr>
            <a:r>
              <a:rPr lang="en-US" altLang="zh-TW"/>
              <a:t>the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th column is covered by two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/>
              <a:t> tiles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lnSpc>
                <a:spcPct val="90000"/>
              </a:lnSpc>
              <a:buClr>
                <a:schemeClr val="tx1"/>
              </a:buClr>
              <a:buFontTx/>
              <a:buAutoNum type="arabicParenR"/>
            </a:pPr>
            <a:r>
              <a:rPr lang="en-US" altLang="zh-TW"/>
              <a:t>the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en-US" altLang="zh-TW"/>
              <a:t>st and the </a:t>
            </a:r>
            <a:r>
              <a:rPr lang="en-US" altLang="zh-TW" i="1"/>
              <a:t>n</a:t>
            </a:r>
            <a:r>
              <a:rPr lang="en-US" altLang="zh-TW"/>
              <a:t>th column are tiled with one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/>
              <a:t> tile and a larger tile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lnSpc>
                <a:spcPct val="90000"/>
              </a:lnSpc>
              <a:buClr>
                <a:schemeClr val="tx1"/>
              </a:buClr>
              <a:buFontTx/>
              <a:buAutoNum type="arabicParenR"/>
            </a:pPr>
            <a:r>
              <a:rPr lang="en-US" altLang="zh-TW"/>
              <a:t>the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- 2)</a:t>
            </a:r>
            <a:r>
              <a:rPr lang="en-US" altLang="zh-TW"/>
              <a:t>nd,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- 1)</a:t>
            </a:r>
            <a:r>
              <a:rPr lang="en-US" altLang="zh-TW"/>
              <a:t>st and the </a:t>
            </a:r>
            <a:r>
              <a:rPr lang="en-US" altLang="zh-TW" i="1"/>
              <a:t>n</a:t>
            </a:r>
            <a:r>
              <a:rPr lang="en-US" altLang="zh-TW"/>
              <a:t>th columns are tiled with two large tiles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 eaLnBrk="1" hangingPunct="1">
              <a:lnSpc>
                <a:spcPct val="90000"/>
              </a:lnSpc>
            </a:pP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+ 4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-2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+ 2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grpSp>
        <p:nvGrpSpPr>
          <p:cNvPr id="293915" name="Group 27">
            <a:extLst>
              <a:ext uri="{FF2B5EF4-FFF2-40B4-BE49-F238E27FC236}">
                <a16:creationId xmlns:a16="http://schemas.microsoft.com/office/drawing/2014/main" id="{78AA7B77-DCD1-428C-BC90-A7B749EE4C1C}"/>
              </a:ext>
            </a:extLst>
          </p:cNvPr>
          <p:cNvGrpSpPr>
            <a:grpSpLocks/>
          </p:cNvGrpSpPr>
          <p:nvPr/>
        </p:nvGrpSpPr>
        <p:grpSpPr bwMode="auto">
          <a:xfrm>
            <a:off x="4960938" y="4832350"/>
            <a:ext cx="1873250" cy="1735138"/>
            <a:chOff x="4021" y="3037"/>
            <a:chExt cx="1180" cy="1093"/>
          </a:xfrm>
        </p:grpSpPr>
        <p:sp>
          <p:nvSpPr>
            <p:cNvPr id="51230" name="Rectangle 5">
              <a:extLst>
                <a:ext uri="{FF2B5EF4-FFF2-40B4-BE49-F238E27FC236}">
                  <a16:creationId xmlns:a16="http://schemas.microsoft.com/office/drawing/2014/main" id="{7C762B67-E6CD-4EB0-8871-ADE87539B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5" y="3344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1231" name="Rectangle 6">
              <a:extLst>
                <a:ext uri="{FF2B5EF4-FFF2-40B4-BE49-F238E27FC236}">
                  <a16:creationId xmlns:a16="http://schemas.microsoft.com/office/drawing/2014/main" id="{9E74180F-1141-4AC5-AA58-501495B3A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" y="3344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1232" name="Rectangle 7">
              <a:extLst>
                <a:ext uri="{FF2B5EF4-FFF2-40B4-BE49-F238E27FC236}">
                  <a16:creationId xmlns:a16="http://schemas.microsoft.com/office/drawing/2014/main" id="{7957E8EA-1E38-4082-B676-E57AF396F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344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1233" name="Rectangle 8">
              <a:extLst>
                <a:ext uri="{FF2B5EF4-FFF2-40B4-BE49-F238E27FC236}">
                  <a16:creationId xmlns:a16="http://schemas.microsoft.com/office/drawing/2014/main" id="{94BAB35D-63D1-4BCE-8B03-C9F6FE5CA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7" y="3344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1234" name="Rectangle 9">
              <a:extLst>
                <a:ext uri="{FF2B5EF4-FFF2-40B4-BE49-F238E27FC236}">
                  <a16:creationId xmlns:a16="http://schemas.microsoft.com/office/drawing/2014/main" id="{C79FF118-2A99-4DAC-9B0E-62B8067D3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" y="3344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1235" name="Rectangle 10">
              <a:extLst>
                <a:ext uri="{FF2B5EF4-FFF2-40B4-BE49-F238E27FC236}">
                  <a16:creationId xmlns:a16="http://schemas.microsoft.com/office/drawing/2014/main" id="{BD79C7E6-E49A-4584-A291-45D0C53D1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5" y="3037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1236" name="Rectangle 11">
              <a:extLst>
                <a:ext uri="{FF2B5EF4-FFF2-40B4-BE49-F238E27FC236}">
                  <a16:creationId xmlns:a16="http://schemas.microsoft.com/office/drawing/2014/main" id="{20FE88DE-B8E6-42E6-B4E4-9F481DA1E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" y="3037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1237" name="Rectangle 12">
              <a:extLst>
                <a:ext uri="{FF2B5EF4-FFF2-40B4-BE49-F238E27FC236}">
                  <a16:creationId xmlns:a16="http://schemas.microsoft.com/office/drawing/2014/main" id="{B0597F52-3ABA-4BFB-9E58-AB88E2A1F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037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1238" name="Rectangle 13">
              <a:extLst>
                <a:ext uri="{FF2B5EF4-FFF2-40B4-BE49-F238E27FC236}">
                  <a16:creationId xmlns:a16="http://schemas.microsoft.com/office/drawing/2014/main" id="{5F1F7DC7-A8B5-4122-B743-45FBC5F5B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7" y="3037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1239" name="Rectangle 14">
              <a:extLst>
                <a:ext uri="{FF2B5EF4-FFF2-40B4-BE49-F238E27FC236}">
                  <a16:creationId xmlns:a16="http://schemas.microsoft.com/office/drawing/2014/main" id="{31C6750F-C728-4677-8AE8-B76FCEDF1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" y="3037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1240" name="Line 15">
              <a:extLst>
                <a:ext uri="{FF2B5EF4-FFF2-40B4-BE49-F238E27FC236}">
                  <a16:creationId xmlns:a16="http://schemas.microsoft.com/office/drawing/2014/main" id="{A04AF50A-75FE-44E0-9527-2748BCB501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3037"/>
              <a:ext cx="11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41" name="Line 16">
              <a:extLst>
                <a:ext uri="{FF2B5EF4-FFF2-40B4-BE49-F238E27FC236}">
                  <a16:creationId xmlns:a16="http://schemas.microsoft.com/office/drawing/2014/main" id="{E3F4BCD3-E644-4519-B06D-99F570DC4D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3344"/>
              <a:ext cx="11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42" name="Line 17">
              <a:extLst>
                <a:ext uri="{FF2B5EF4-FFF2-40B4-BE49-F238E27FC236}">
                  <a16:creationId xmlns:a16="http://schemas.microsoft.com/office/drawing/2014/main" id="{F0933687-B4EB-4F7F-904C-92EF7F25D5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3651"/>
              <a:ext cx="11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43" name="Line 18">
              <a:extLst>
                <a:ext uri="{FF2B5EF4-FFF2-40B4-BE49-F238E27FC236}">
                  <a16:creationId xmlns:a16="http://schemas.microsoft.com/office/drawing/2014/main" id="{D4344649-CF39-4BC4-B429-58EA6E4F86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3037"/>
              <a:ext cx="0" cy="6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44" name="Line 19">
              <a:extLst>
                <a:ext uri="{FF2B5EF4-FFF2-40B4-BE49-F238E27FC236}">
                  <a16:creationId xmlns:a16="http://schemas.microsoft.com/office/drawing/2014/main" id="{8DF7B81D-030E-47D7-AB6D-CFF3FFC923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7" y="3037"/>
              <a:ext cx="0" cy="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45" name="Line 20">
              <a:extLst>
                <a:ext uri="{FF2B5EF4-FFF2-40B4-BE49-F238E27FC236}">
                  <a16:creationId xmlns:a16="http://schemas.microsoft.com/office/drawing/2014/main" id="{AE33DBC9-5466-4619-8328-0A048BF86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037"/>
              <a:ext cx="0" cy="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46" name="Line 21">
              <a:extLst>
                <a:ext uri="{FF2B5EF4-FFF2-40B4-BE49-F238E27FC236}">
                  <a16:creationId xmlns:a16="http://schemas.microsoft.com/office/drawing/2014/main" id="{A32846D6-93B8-4265-8BED-67D9C5CBBC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9" y="3037"/>
              <a:ext cx="0" cy="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47" name="Line 22">
              <a:extLst>
                <a:ext uri="{FF2B5EF4-FFF2-40B4-BE49-F238E27FC236}">
                  <a16:creationId xmlns:a16="http://schemas.microsoft.com/office/drawing/2014/main" id="{DD0134E0-2B2B-4CB6-9EE3-8D9717D164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5" y="3037"/>
              <a:ext cx="0" cy="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48" name="Line 23">
              <a:extLst>
                <a:ext uri="{FF2B5EF4-FFF2-40B4-BE49-F238E27FC236}">
                  <a16:creationId xmlns:a16="http://schemas.microsoft.com/office/drawing/2014/main" id="{30A7E86E-DD11-4D62-9141-F185ACC7C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1" y="3037"/>
              <a:ext cx="0" cy="6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49" name="Rectangle 24">
              <a:extLst>
                <a:ext uri="{FF2B5EF4-FFF2-40B4-BE49-F238E27FC236}">
                  <a16:creationId xmlns:a16="http://schemas.microsoft.com/office/drawing/2014/main" id="{B8AA9097-2457-419F-8B50-63F2014B4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5" y="3037"/>
              <a:ext cx="475" cy="604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ea typeface="新細明體" panose="02020500000000000000" pitchFamily="18" charset="-120"/>
              </a:endParaRPr>
            </a:p>
          </p:txBody>
        </p:sp>
        <p:sp>
          <p:nvSpPr>
            <p:cNvPr id="51250" name="Text Box 25">
              <a:extLst>
                <a:ext uri="{FF2B5EF4-FFF2-40B4-BE49-F238E27FC236}">
                  <a16:creationId xmlns:a16="http://schemas.microsoft.com/office/drawing/2014/main" id="{488FA4A5-D15A-4C56-858D-00E0645AF4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9" y="3899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a</a:t>
              </a:r>
              <a:r>
                <a:rPr lang="en-US" altLang="zh-TW" sz="1800" i="1" baseline="-25000">
                  <a:latin typeface="Times New Roman" panose="02020603050405020304" pitchFamily="18" charset="0"/>
                  <a:ea typeface="新細明體" panose="02020500000000000000" pitchFamily="18" charset="-120"/>
                </a:rPr>
                <a:t>n-2</a:t>
              </a:r>
            </a:p>
          </p:txBody>
        </p:sp>
        <p:sp>
          <p:nvSpPr>
            <p:cNvPr id="51251" name="AutoShape 26">
              <a:extLst>
                <a:ext uri="{FF2B5EF4-FFF2-40B4-BE49-F238E27FC236}">
                  <a16:creationId xmlns:a16="http://schemas.microsoft.com/office/drawing/2014/main" id="{AED196B1-0D3F-4688-B131-6618C25A20A2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4267" y="3471"/>
              <a:ext cx="181" cy="673"/>
            </a:xfrm>
            <a:prstGeom prst="leftBrace">
              <a:avLst>
                <a:gd name="adj1" fmla="val 30985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ea typeface="新細明體" panose="02020500000000000000" pitchFamily="18" charset="-120"/>
              </a:endParaRPr>
            </a:p>
          </p:txBody>
        </p:sp>
      </p:grpSp>
      <p:sp>
        <p:nvSpPr>
          <p:cNvPr id="51206" name="Freeform 52">
            <a:extLst>
              <a:ext uri="{FF2B5EF4-FFF2-40B4-BE49-F238E27FC236}">
                <a16:creationId xmlns:a16="http://schemas.microsoft.com/office/drawing/2014/main" id="{C8A1D972-9CC0-40AC-8B4D-A4E890A109C3}"/>
              </a:ext>
            </a:extLst>
          </p:cNvPr>
          <p:cNvSpPr>
            <a:spLocks/>
          </p:cNvSpPr>
          <p:nvPr/>
        </p:nvSpPr>
        <p:spPr bwMode="auto">
          <a:xfrm>
            <a:off x="7712075" y="4551363"/>
            <a:ext cx="941388" cy="1308100"/>
          </a:xfrm>
          <a:custGeom>
            <a:avLst/>
            <a:gdLst>
              <a:gd name="T0" fmla="*/ 2147483646 w 593"/>
              <a:gd name="T1" fmla="*/ 2147483646 h 824"/>
              <a:gd name="T2" fmla="*/ 2147483646 w 593"/>
              <a:gd name="T3" fmla="*/ 2147483646 h 824"/>
              <a:gd name="T4" fmla="*/ 2147483646 w 593"/>
              <a:gd name="T5" fmla="*/ 2147483646 h 824"/>
              <a:gd name="T6" fmla="*/ 2147483646 w 593"/>
              <a:gd name="T7" fmla="*/ 2147483646 h 824"/>
              <a:gd name="T8" fmla="*/ 2147483646 w 593"/>
              <a:gd name="T9" fmla="*/ 2147483646 h 824"/>
              <a:gd name="T10" fmla="*/ 2147483646 w 593"/>
              <a:gd name="T11" fmla="*/ 2147483646 h 824"/>
              <a:gd name="T12" fmla="*/ 2147483646 w 593"/>
              <a:gd name="T13" fmla="*/ 2147483646 h 82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93" h="824">
                <a:moveTo>
                  <a:pt x="22" y="145"/>
                </a:moveTo>
                <a:cubicBezTo>
                  <a:pt x="42" y="430"/>
                  <a:pt x="22" y="94"/>
                  <a:pt x="22" y="651"/>
                </a:cubicBezTo>
                <a:cubicBezTo>
                  <a:pt x="22" y="760"/>
                  <a:pt x="0" y="744"/>
                  <a:pt x="61" y="760"/>
                </a:cubicBezTo>
                <a:cubicBezTo>
                  <a:pt x="440" y="745"/>
                  <a:pt x="151" y="824"/>
                  <a:pt x="272" y="441"/>
                </a:cubicBezTo>
                <a:cubicBezTo>
                  <a:pt x="281" y="411"/>
                  <a:pt x="334" y="435"/>
                  <a:pt x="365" y="433"/>
                </a:cubicBezTo>
                <a:cubicBezTo>
                  <a:pt x="414" y="430"/>
                  <a:pt x="464" y="428"/>
                  <a:pt x="513" y="426"/>
                </a:cubicBezTo>
                <a:cubicBezTo>
                  <a:pt x="500" y="0"/>
                  <a:pt x="593" y="164"/>
                  <a:pt x="22" y="145"/>
                </a:cubicBezTo>
                <a:close/>
              </a:path>
            </a:pathLst>
          </a:custGeom>
          <a:solidFill>
            <a:schemeClr val="accent1">
              <a:alpha val="56862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293942" name="Group 54">
            <a:extLst>
              <a:ext uri="{FF2B5EF4-FFF2-40B4-BE49-F238E27FC236}">
                <a16:creationId xmlns:a16="http://schemas.microsoft.com/office/drawing/2014/main" id="{8DA46DFF-ED8E-4A27-B1D6-C31AFF055671}"/>
              </a:ext>
            </a:extLst>
          </p:cNvPr>
          <p:cNvGrpSpPr>
            <a:grpSpLocks/>
          </p:cNvGrpSpPr>
          <p:nvPr/>
        </p:nvGrpSpPr>
        <p:grpSpPr bwMode="auto">
          <a:xfrm>
            <a:off x="7018338" y="4679950"/>
            <a:ext cx="1938337" cy="1892300"/>
            <a:chOff x="4421" y="2948"/>
            <a:chExt cx="1221" cy="1192"/>
          </a:xfrm>
        </p:grpSpPr>
        <p:sp>
          <p:nvSpPr>
            <p:cNvPr id="51208" name="Rectangle 29">
              <a:extLst>
                <a:ext uri="{FF2B5EF4-FFF2-40B4-BE49-F238E27FC236}">
                  <a16:creationId xmlns:a16="http://schemas.microsoft.com/office/drawing/2014/main" id="{C624FEB9-DA80-4B25-9174-DD09BA056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" y="3331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1209" name="Rectangle 30">
              <a:extLst>
                <a:ext uri="{FF2B5EF4-FFF2-40B4-BE49-F238E27FC236}">
                  <a16:creationId xmlns:a16="http://schemas.microsoft.com/office/drawing/2014/main" id="{60A81BAF-B974-49EE-89DC-74DDEF43D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" y="3331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1210" name="Rectangle 31">
              <a:extLst>
                <a:ext uri="{FF2B5EF4-FFF2-40B4-BE49-F238E27FC236}">
                  <a16:creationId xmlns:a16="http://schemas.microsoft.com/office/drawing/2014/main" id="{DEE41562-DCDA-48E3-9D01-6422FF71F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3" y="3331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1211" name="Rectangle 32">
              <a:extLst>
                <a:ext uri="{FF2B5EF4-FFF2-40B4-BE49-F238E27FC236}">
                  <a16:creationId xmlns:a16="http://schemas.microsoft.com/office/drawing/2014/main" id="{121C0EBD-8798-49D4-87F3-B89399568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3331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1212" name="Rectangle 33">
              <a:extLst>
                <a:ext uri="{FF2B5EF4-FFF2-40B4-BE49-F238E27FC236}">
                  <a16:creationId xmlns:a16="http://schemas.microsoft.com/office/drawing/2014/main" id="{3E811F2D-9C57-4BD0-8D80-C079617A3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" y="3331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1213" name="Rectangle 34">
              <a:extLst>
                <a:ext uri="{FF2B5EF4-FFF2-40B4-BE49-F238E27FC236}">
                  <a16:creationId xmlns:a16="http://schemas.microsoft.com/office/drawing/2014/main" id="{21604019-87BF-415B-AC26-3CCE67BDF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" y="3024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1214" name="Rectangle 35">
              <a:extLst>
                <a:ext uri="{FF2B5EF4-FFF2-40B4-BE49-F238E27FC236}">
                  <a16:creationId xmlns:a16="http://schemas.microsoft.com/office/drawing/2014/main" id="{4C6E448A-0C14-4165-92CA-64E0AE63C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" y="3024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1215" name="Rectangle 36">
              <a:extLst>
                <a:ext uri="{FF2B5EF4-FFF2-40B4-BE49-F238E27FC236}">
                  <a16:creationId xmlns:a16="http://schemas.microsoft.com/office/drawing/2014/main" id="{A466F461-260D-49DD-A7F2-0BB6A627F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3" y="3024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1216" name="Rectangle 37">
              <a:extLst>
                <a:ext uri="{FF2B5EF4-FFF2-40B4-BE49-F238E27FC236}">
                  <a16:creationId xmlns:a16="http://schemas.microsoft.com/office/drawing/2014/main" id="{C5D70939-A82C-45ED-8431-83F30F4EC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3024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1217" name="Rectangle 38">
              <a:extLst>
                <a:ext uri="{FF2B5EF4-FFF2-40B4-BE49-F238E27FC236}">
                  <a16:creationId xmlns:a16="http://schemas.microsoft.com/office/drawing/2014/main" id="{C9C92718-1486-4800-BFBD-0B76A7242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" y="3024"/>
              <a:ext cx="236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344488" indent="-347663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693738" indent="-293688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989013" indent="-2921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1282700" indent="-315913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17399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1971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26543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111500" indent="-3159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buClr>
                  <a:schemeClr val="tx2"/>
                </a:buClr>
                <a:buSzPct val="70000"/>
                <a:buFont typeface="Wingdings" panose="05000000000000000000" pitchFamily="2" charset="2"/>
                <a:buNone/>
              </a:pPr>
              <a:endParaRPr lang="zh-TW" altLang="en-US" sz="26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1218" name="Line 39">
              <a:extLst>
                <a:ext uri="{FF2B5EF4-FFF2-40B4-BE49-F238E27FC236}">
                  <a16:creationId xmlns:a16="http://schemas.microsoft.com/office/drawing/2014/main" id="{FF56087C-E66B-49AC-AC5F-58131AAF6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1" y="3024"/>
              <a:ext cx="11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19" name="Line 40">
              <a:extLst>
                <a:ext uri="{FF2B5EF4-FFF2-40B4-BE49-F238E27FC236}">
                  <a16:creationId xmlns:a16="http://schemas.microsoft.com/office/drawing/2014/main" id="{A80E872E-9B56-4A90-B008-DDD16C0EE0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1" y="3331"/>
              <a:ext cx="11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20" name="Line 41">
              <a:extLst>
                <a:ext uri="{FF2B5EF4-FFF2-40B4-BE49-F238E27FC236}">
                  <a16:creationId xmlns:a16="http://schemas.microsoft.com/office/drawing/2014/main" id="{B3D8134B-F0CF-4D6E-AB03-9A04CAD14A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1" y="3638"/>
              <a:ext cx="11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21" name="Line 42">
              <a:extLst>
                <a:ext uri="{FF2B5EF4-FFF2-40B4-BE49-F238E27FC236}">
                  <a16:creationId xmlns:a16="http://schemas.microsoft.com/office/drawing/2014/main" id="{E83B625A-ED1D-44A2-A3CF-86E0779A94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1" y="3024"/>
              <a:ext cx="0" cy="6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22" name="Line 43">
              <a:extLst>
                <a:ext uri="{FF2B5EF4-FFF2-40B4-BE49-F238E27FC236}">
                  <a16:creationId xmlns:a16="http://schemas.microsoft.com/office/drawing/2014/main" id="{22FB6FA8-6A47-43A4-B8A3-E1D64C4487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7" y="3024"/>
              <a:ext cx="0" cy="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23" name="Line 44">
              <a:extLst>
                <a:ext uri="{FF2B5EF4-FFF2-40B4-BE49-F238E27FC236}">
                  <a16:creationId xmlns:a16="http://schemas.microsoft.com/office/drawing/2014/main" id="{E660E81E-0C8E-4F72-9EEF-7B5F31B737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3" y="3024"/>
              <a:ext cx="0" cy="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24" name="Line 45">
              <a:extLst>
                <a:ext uri="{FF2B5EF4-FFF2-40B4-BE49-F238E27FC236}">
                  <a16:creationId xmlns:a16="http://schemas.microsoft.com/office/drawing/2014/main" id="{43F7A308-6316-4031-8D8E-3ED523B84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9" y="3024"/>
              <a:ext cx="0" cy="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25" name="Line 46">
              <a:extLst>
                <a:ext uri="{FF2B5EF4-FFF2-40B4-BE49-F238E27FC236}">
                  <a16:creationId xmlns:a16="http://schemas.microsoft.com/office/drawing/2014/main" id="{B5A94FEA-8FAF-4F6A-BA0A-5DF27F0303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5" y="3024"/>
              <a:ext cx="0" cy="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26" name="Line 47">
              <a:extLst>
                <a:ext uri="{FF2B5EF4-FFF2-40B4-BE49-F238E27FC236}">
                  <a16:creationId xmlns:a16="http://schemas.microsoft.com/office/drawing/2014/main" id="{3E128237-C2BF-4FDB-9A5B-2BC196B6BB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1" y="3024"/>
              <a:ext cx="0" cy="6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27" name="Text Box 49">
              <a:extLst>
                <a:ext uri="{FF2B5EF4-FFF2-40B4-BE49-F238E27FC236}">
                  <a16:creationId xmlns:a16="http://schemas.microsoft.com/office/drawing/2014/main" id="{228628BB-9103-45DB-BA92-AB4F6DD9BA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4" y="3909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a</a:t>
              </a:r>
              <a:r>
                <a:rPr lang="en-US" altLang="zh-TW" sz="1800" i="1" baseline="-25000">
                  <a:latin typeface="Times New Roman" panose="02020603050405020304" pitchFamily="18" charset="0"/>
                  <a:ea typeface="新細明體" panose="02020500000000000000" pitchFamily="18" charset="-120"/>
                </a:rPr>
                <a:t>n-3</a:t>
              </a:r>
            </a:p>
          </p:txBody>
        </p:sp>
        <p:sp>
          <p:nvSpPr>
            <p:cNvPr id="51228" name="AutoShape 50">
              <a:extLst>
                <a:ext uri="{FF2B5EF4-FFF2-40B4-BE49-F238E27FC236}">
                  <a16:creationId xmlns:a16="http://schemas.microsoft.com/office/drawing/2014/main" id="{44627D19-B068-4256-80AE-902863C6E014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4558" y="3567"/>
              <a:ext cx="181" cy="455"/>
            </a:xfrm>
            <a:prstGeom prst="leftBrace">
              <a:avLst>
                <a:gd name="adj1" fmla="val 2094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ea typeface="新細明體" panose="02020500000000000000" pitchFamily="18" charset="-120"/>
              </a:endParaRPr>
            </a:p>
          </p:txBody>
        </p:sp>
        <p:sp>
          <p:nvSpPr>
            <p:cNvPr id="51229" name="Freeform 53">
              <a:extLst>
                <a:ext uri="{FF2B5EF4-FFF2-40B4-BE49-F238E27FC236}">
                  <a16:creationId xmlns:a16="http://schemas.microsoft.com/office/drawing/2014/main" id="{60453712-73E6-4B45-8FF4-BB5982F96C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049" y="2948"/>
              <a:ext cx="593" cy="824"/>
            </a:xfrm>
            <a:custGeom>
              <a:avLst/>
              <a:gdLst>
                <a:gd name="T0" fmla="*/ 22 w 593"/>
                <a:gd name="T1" fmla="*/ 145 h 824"/>
                <a:gd name="T2" fmla="*/ 22 w 593"/>
                <a:gd name="T3" fmla="*/ 651 h 824"/>
                <a:gd name="T4" fmla="*/ 61 w 593"/>
                <a:gd name="T5" fmla="*/ 760 h 824"/>
                <a:gd name="T6" fmla="*/ 272 w 593"/>
                <a:gd name="T7" fmla="*/ 441 h 824"/>
                <a:gd name="T8" fmla="*/ 365 w 593"/>
                <a:gd name="T9" fmla="*/ 433 h 824"/>
                <a:gd name="T10" fmla="*/ 513 w 593"/>
                <a:gd name="T11" fmla="*/ 426 h 824"/>
                <a:gd name="T12" fmla="*/ 22 w 593"/>
                <a:gd name="T13" fmla="*/ 145 h 8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93" h="824">
                  <a:moveTo>
                    <a:pt x="22" y="145"/>
                  </a:moveTo>
                  <a:cubicBezTo>
                    <a:pt x="42" y="430"/>
                    <a:pt x="22" y="94"/>
                    <a:pt x="22" y="651"/>
                  </a:cubicBezTo>
                  <a:cubicBezTo>
                    <a:pt x="22" y="760"/>
                    <a:pt x="0" y="744"/>
                    <a:pt x="61" y="760"/>
                  </a:cubicBezTo>
                  <a:cubicBezTo>
                    <a:pt x="440" y="745"/>
                    <a:pt x="151" y="824"/>
                    <a:pt x="272" y="441"/>
                  </a:cubicBezTo>
                  <a:cubicBezTo>
                    <a:pt x="281" y="411"/>
                    <a:pt x="334" y="435"/>
                    <a:pt x="365" y="433"/>
                  </a:cubicBezTo>
                  <a:cubicBezTo>
                    <a:pt x="414" y="430"/>
                    <a:pt x="464" y="428"/>
                    <a:pt x="513" y="426"/>
                  </a:cubicBezTo>
                  <a:cubicBezTo>
                    <a:pt x="500" y="0"/>
                    <a:pt x="593" y="164"/>
                    <a:pt x="22" y="145"/>
                  </a:cubicBezTo>
                  <a:close/>
                </a:path>
              </a:pathLst>
            </a:custGeom>
            <a:solidFill>
              <a:schemeClr val="accent1">
                <a:alpha val="56862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3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3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投影片編號版面配置區 6">
            <a:extLst>
              <a:ext uri="{FF2B5EF4-FFF2-40B4-BE49-F238E27FC236}">
                <a16:creationId xmlns:a16="http://schemas.microsoft.com/office/drawing/2014/main" id="{27E99D3E-22C0-41D1-9184-576270C3E3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EADE8E6-0C7B-4E6E-A9A3-7E97D391BA82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AEBF38AC-EB25-4336-8D71-25B0B35C0F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Case (B): Complex Roots</a:t>
            </a:r>
          </a:p>
        </p:txBody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D9CF4B9B-44D2-465E-A097-A9E689EDD26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8218488" cy="44116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/>
              <a:t>DeMoivre’s Theorem: </a:t>
            </a:r>
            <a:br>
              <a:rPr lang="en-US" altLang="zh-TW"/>
            </a:b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(cos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sin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cos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sin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</a:p>
          <a:p>
            <a:pPr eaLnBrk="1" hangingPunct="1">
              <a:lnSpc>
                <a:spcPct val="90000"/>
              </a:lnSpc>
            </a:pPr>
            <a:endParaRPr lang="en-US" altLang="zh-TW" i="1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/>
              <a:t> </a:t>
            </a:r>
          </a:p>
          <a:p>
            <a:pPr lvl="1" eaLnBrk="1" hangingPunct="1">
              <a:lnSpc>
                <a:spcPct val="90000"/>
              </a:lnSpc>
            </a:pPr>
            <a:endParaRPr lang="zh-TW" altLang="en-US" sz="2800"/>
          </a:p>
        </p:txBody>
      </p:sp>
      <p:graphicFrame>
        <p:nvGraphicFramePr>
          <p:cNvPr id="53253" name="Object 4">
            <a:extLst>
              <a:ext uri="{FF2B5EF4-FFF2-40B4-BE49-F238E27FC236}">
                <a16:creationId xmlns:a16="http://schemas.microsoft.com/office/drawing/2014/main" id="{EA8E19EA-6C3B-46BB-8BE3-BA0C1A51AF83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827088" y="2971800"/>
          <a:ext cx="7777162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4" name="方程式" r:id="rId4" imgW="4445000" imgH="1130300" progId="Equation.3">
                  <p:embed/>
                </p:oleObj>
              </mc:Choice>
              <mc:Fallback>
                <p:oleObj name="方程式" r:id="rId4" imgW="4445000" imgH="1130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971800"/>
                        <a:ext cx="7777162" cy="197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編號版面配置區 7">
            <a:extLst>
              <a:ext uri="{FF2B5EF4-FFF2-40B4-BE49-F238E27FC236}">
                <a16:creationId xmlns:a16="http://schemas.microsoft.com/office/drawing/2014/main" id="{4B98C35D-0D95-46C9-8D98-1C22B1CF35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8F1F80-BA82-4A0F-A792-F8B8CC4417EA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6831B778-FD20-42F8-B837-2AE82EB623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Complex Roots</a:t>
            </a:r>
          </a:p>
        </p:txBody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49748E15-E040-447D-86E2-5711D00D16F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8218488" cy="4411662"/>
          </a:xfrm>
        </p:spPr>
        <p:txBody>
          <a:bodyPr/>
          <a:lstStyle/>
          <a:p>
            <a:pPr eaLnBrk="1" hangingPunct="1"/>
            <a:r>
              <a:rPr lang="en-US" altLang="zh-TW" b="1"/>
              <a:t>Ex 10.20</a:t>
            </a:r>
            <a:r>
              <a:rPr lang="en-US" altLang="zh-TW"/>
              <a:t> : Determine </a:t>
            </a:r>
          </a:p>
          <a:p>
            <a:pPr lvl="1" eaLnBrk="1" hangingPunct="1"/>
            <a:r>
              <a:rPr lang="en-US" altLang="zh-TW" sz="2800"/>
              <a:t>Solution</a:t>
            </a:r>
          </a:p>
        </p:txBody>
      </p:sp>
      <p:graphicFrame>
        <p:nvGraphicFramePr>
          <p:cNvPr id="55301" name="Object 4">
            <a:extLst>
              <a:ext uri="{FF2B5EF4-FFF2-40B4-BE49-F238E27FC236}">
                <a16:creationId xmlns:a16="http://schemas.microsoft.com/office/drawing/2014/main" id="{E78D02CF-D099-4611-92F1-BE9765A9B216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4300538" y="1716088"/>
          <a:ext cx="1408112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4" name="方程式" r:id="rId4" imgW="634725" imgH="241195" progId="Equation.3">
                  <p:embed/>
                </p:oleObj>
              </mc:Choice>
              <mc:Fallback>
                <p:oleObj name="方程式" r:id="rId4" imgW="634725" imgH="24119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0538" y="1716088"/>
                        <a:ext cx="1408112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2" name="Object 5">
            <a:extLst>
              <a:ext uri="{FF2B5EF4-FFF2-40B4-BE49-F238E27FC236}">
                <a16:creationId xmlns:a16="http://schemas.microsoft.com/office/drawing/2014/main" id="{293EABF1-F323-413D-8318-D0D9727553E5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1116013" y="2852738"/>
          <a:ext cx="7777162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5" name="方程式" r:id="rId6" imgW="4559300" imgH="1600200" progId="Equation.3">
                  <p:embed/>
                </p:oleObj>
              </mc:Choice>
              <mc:Fallback>
                <p:oleObj name="方程式" r:id="rId6" imgW="4559300" imgH="1600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852738"/>
                        <a:ext cx="7777162" cy="273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3" name="Object 6">
            <a:extLst>
              <a:ext uri="{FF2B5EF4-FFF2-40B4-BE49-F238E27FC236}">
                <a16:creationId xmlns:a16="http://schemas.microsoft.com/office/drawing/2014/main" id="{E211CF12-8A73-4654-9922-66CA6D3174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0788" y="1989138"/>
          <a:ext cx="2554287" cy="273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6" name="點陣圖影像" r:id="rId8" imgW="3924848" imgH="4200000" progId="Paint.Picture">
                  <p:embed/>
                </p:oleObj>
              </mc:Choice>
              <mc:Fallback>
                <p:oleObj name="點陣圖影像" r:id="rId8" imgW="3924848" imgH="4200000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1989138"/>
                        <a:ext cx="2554287" cy="2735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編號版面配置區 7">
            <a:extLst>
              <a:ext uri="{FF2B5EF4-FFF2-40B4-BE49-F238E27FC236}">
                <a16:creationId xmlns:a16="http://schemas.microsoft.com/office/drawing/2014/main" id="{3194ACF2-47BF-48A2-B8F9-790833442B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817A0C7-5A1A-416D-A8FC-6FB361580C09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D8F8546D-C2B1-4B96-8C22-B00A8AA9AC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Complex Roots</a:t>
            </a:r>
          </a:p>
        </p:txBody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19D72287-B209-47E1-892C-0E399F846B2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8075613" cy="4411662"/>
          </a:xfrm>
        </p:spPr>
        <p:txBody>
          <a:bodyPr/>
          <a:lstStyle/>
          <a:p>
            <a:pPr eaLnBrk="1" hangingPunct="1"/>
            <a:r>
              <a:rPr lang="en-US" altLang="zh-TW" b="1"/>
              <a:t>Ex 10.21</a:t>
            </a:r>
            <a:r>
              <a:rPr lang="en-US" altLang="zh-TW"/>
              <a:t> : Solve the recurrence relation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2(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/>
              <a:t> where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2,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1,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altLang="zh-TW"/>
              <a:t>.</a:t>
            </a:r>
          </a:p>
          <a:p>
            <a:pPr lvl="1" eaLnBrk="1" hangingPunct="1"/>
            <a:r>
              <a:rPr lang="en-US" altLang="zh-TW" sz="2800"/>
              <a:t>Let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TW" sz="2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- 2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+ 2 = 0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1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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lvl="1" eaLnBrk="1" hangingPunct="1"/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1 + i =       (cos(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/4) +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sin(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/4))</a:t>
            </a:r>
          </a:p>
          <a:p>
            <a:pPr lvl="1" eaLnBrk="1" hangingPunct="1"/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1 - i =       (cos(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/4) -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sin(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/4))</a:t>
            </a:r>
          </a:p>
          <a:p>
            <a:pPr lvl="1" eaLnBrk="1" hangingPunct="1"/>
            <a:endParaRPr lang="zh-TW" altLang="en-US" sz="2800"/>
          </a:p>
        </p:txBody>
      </p:sp>
      <p:graphicFrame>
        <p:nvGraphicFramePr>
          <p:cNvPr id="57349" name="Object 4">
            <a:extLst>
              <a:ext uri="{FF2B5EF4-FFF2-40B4-BE49-F238E27FC236}">
                <a16:creationId xmlns:a16="http://schemas.microsoft.com/office/drawing/2014/main" id="{D3E8027D-7C48-4AF0-93AA-81E6B53AD788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2339975" y="4221163"/>
          <a:ext cx="588963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1" name="方程式" r:id="rId4" imgW="241091" imgH="215713" progId="Equation.3">
                  <p:embed/>
                </p:oleObj>
              </mc:Choice>
              <mc:Fallback>
                <p:oleObj name="方程式" r:id="rId4" imgW="241091" imgH="21571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221163"/>
                        <a:ext cx="588963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0" name="Object 4">
            <a:extLst>
              <a:ext uri="{FF2B5EF4-FFF2-40B4-BE49-F238E27FC236}">
                <a16:creationId xmlns:a16="http://schemas.microsoft.com/office/drawing/2014/main" id="{7A5C9E34-477B-4DC1-853B-26C7E07185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2675" y="3716338"/>
          <a:ext cx="5873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2" name="方程式" r:id="rId6" imgW="241091" imgH="215713" progId="Equation.3">
                  <p:embed/>
                </p:oleObj>
              </mc:Choice>
              <mc:Fallback>
                <p:oleObj name="方程式" r:id="rId6" imgW="241091" imgH="21571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675" y="3716338"/>
                        <a:ext cx="587375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編號版面配置區 3">
            <a:extLst>
              <a:ext uri="{FF2B5EF4-FFF2-40B4-BE49-F238E27FC236}">
                <a16:creationId xmlns:a16="http://schemas.microsoft.com/office/drawing/2014/main" id="{E98FEF02-1F5F-4ECD-B02F-9758DE8A6C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26B0C8F-A660-444E-89AF-9CB186A6A3F5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E5D851BA-2FA1-4AA4-A3DB-F7A198100D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457200"/>
            <a:ext cx="7772400" cy="1143000"/>
          </a:xfrm>
        </p:spPr>
        <p:txBody>
          <a:bodyPr/>
          <a:lstStyle/>
          <a:p>
            <a:pPr eaLnBrk="1" hangingPunct="1"/>
            <a:r>
              <a:rPr lang="zh-TW" altLang="en-US"/>
              <a:t> </a:t>
            </a:r>
          </a:p>
        </p:txBody>
      </p:sp>
      <p:graphicFrame>
        <p:nvGraphicFramePr>
          <p:cNvPr id="59396" name="Object 3">
            <a:extLst>
              <a:ext uri="{FF2B5EF4-FFF2-40B4-BE49-F238E27FC236}">
                <a16:creationId xmlns:a16="http://schemas.microsoft.com/office/drawing/2014/main" id="{E564259E-3CC5-4B4E-9ED1-AE8658802F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1341438"/>
          <a:ext cx="8281987" cy="464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7" name="影像文件" r:id="rId4" imgW="5372100" imgH="3492500" progId="Imaging.Docume">
                  <p:embed/>
                </p:oleObj>
              </mc:Choice>
              <mc:Fallback>
                <p:oleObj name="影像文件" r:id="rId4" imgW="5372100" imgH="3492500" progId="Imaging.Docum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341438"/>
                        <a:ext cx="8281987" cy="464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編號版面配置區 7">
            <a:extLst>
              <a:ext uri="{FF2B5EF4-FFF2-40B4-BE49-F238E27FC236}">
                <a16:creationId xmlns:a16="http://schemas.microsoft.com/office/drawing/2014/main" id="{F9A3D35F-E5B7-44A3-8292-79451AFD50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DFD08C-EE13-4BD5-B7EC-F9962326BB8D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6088E1F4-858E-4E2F-8092-CD7509D8C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Complex Roots</a:t>
            </a:r>
          </a:p>
        </p:txBody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70CF8C9E-0130-48DB-8BC6-433005494E1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3025" y="1628775"/>
            <a:ext cx="4392613" cy="4525963"/>
          </a:xfrm>
        </p:spPr>
        <p:txBody>
          <a:bodyPr/>
          <a:lstStyle/>
          <a:p>
            <a:pPr eaLnBrk="1" hangingPunct="1"/>
            <a:r>
              <a:rPr lang="en-US" altLang="zh-TW" sz="2400" b="1"/>
              <a:t>Ex 10.22</a:t>
            </a:r>
            <a:r>
              <a:rPr lang="en-US" altLang="zh-TW" sz="2400"/>
              <a:t> : Let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/>
              <a:t> denote the value of the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/>
              <a:t> determinant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eaLnBrk="1" hangingPunct="1"/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0 and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-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bD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zh-TW" altLang="en-US" sz="2400"/>
          </a:p>
        </p:txBody>
      </p:sp>
      <p:graphicFrame>
        <p:nvGraphicFramePr>
          <p:cNvPr id="61445" name="Object 4">
            <a:extLst>
              <a:ext uri="{FF2B5EF4-FFF2-40B4-BE49-F238E27FC236}">
                <a16:creationId xmlns:a16="http://schemas.microsoft.com/office/drawing/2014/main" id="{62892C0C-190A-4B25-91BC-693FBA3419F0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4510088" y="2254250"/>
          <a:ext cx="403225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9" name="影像文件" r:id="rId4" imgW="2915512" imgH="1895427" progId="Imaging.Docume">
                  <p:embed/>
                </p:oleObj>
              </mc:Choice>
              <mc:Fallback>
                <p:oleObj name="影像文件" r:id="rId4" imgW="2915512" imgH="1895427" progId="Imaging.Docum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88" y="2254250"/>
                        <a:ext cx="403225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6" name="Object 5">
            <a:extLst>
              <a:ext uri="{FF2B5EF4-FFF2-40B4-BE49-F238E27FC236}">
                <a16:creationId xmlns:a16="http://schemas.microsoft.com/office/drawing/2014/main" id="{469E10B4-6EA3-438A-BBFB-58ECF0ACF922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3597275" y="4814888"/>
          <a:ext cx="5473700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0" name="影像文件" r:id="rId6" imgW="6272290" imgH="4077730" progId="Imaging.Docume">
                  <p:embed/>
                </p:oleObj>
              </mc:Choice>
              <mc:Fallback>
                <p:oleObj name="影像文件" r:id="rId6" imgW="6272290" imgH="4077730" progId="Imaging.Docum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7275" y="4814888"/>
                        <a:ext cx="5473700" cy="174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7" name="Text Box 6">
            <a:extLst>
              <a:ext uri="{FF2B5EF4-FFF2-40B4-BE49-F238E27FC236}">
                <a16:creationId xmlns:a16="http://schemas.microsoft.com/office/drawing/2014/main" id="{AA29E167-83F4-464B-9F9C-1440D9C6C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475" y="4724400"/>
            <a:ext cx="317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=</a:t>
            </a:r>
          </a:p>
        </p:txBody>
      </p:sp>
      <p:pic>
        <p:nvPicPr>
          <p:cNvPr id="61448" name="Picture 7">
            <a:extLst>
              <a:ext uri="{FF2B5EF4-FFF2-40B4-BE49-F238E27FC236}">
                <a16:creationId xmlns:a16="http://schemas.microsoft.com/office/drawing/2014/main" id="{A5CC961D-4062-4FB9-8496-3988301FB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4203700"/>
            <a:ext cx="3265487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投影片編號版面配置區 5">
            <a:extLst>
              <a:ext uri="{FF2B5EF4-FFF2-40B4-BE49-F238E27FC236}">
                <a16:creationId xmlns:a16="http://schemas.microsoft.com/office/drawing/2014/main" id="{ACA6B778-740C-4824-BA2B-1A8C73F2E9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CE08737-605D-4EC6-A1DD-C024BD00C931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2F31F40E-23DC-44B2-A2C9-A94A30E24C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The First-Order Linear Recurrence Relation</a:t>
            </a:r>
            <a:r>
              <a:rPr lang="en-US" altLang="zh-TW"/>
              <a:t> 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A56C541-9BE9-4A0F-B5BC-EA0A633EBF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The equation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+1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3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is a </a:t>
            </a:r>
            <a:r>
              <a:rPr lang="en-US" altLang="zh-TW" u="sng">
                <a:solidFill>
                  <a:srgbClr val="0000CC"/>
                </a:solidFill>
              </a:rPr>
              <a:t>recurrence relation</a:t>
            </a:r>
            <a:r>
              <a:rPr lang="en-US" altLang="zh-TW"/>
              <a:t> with constant coefficients. Since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altLang="zh-TW" baseline="-30000"/>
              <a:t> </a:t>
            </a:r>
            <a:r>
              <a:rPr lang="en-US" altLang="zh-TW"/>
              <a:t>only depends on its immediate predecessor, the relation is said to be </a:t>
            </a:r>
            <a:r>
              <a:rPr lang="en-US" altLang="zh-TW" i="1" u="sng">
                <a:solidFill>
                  <a:srgbClr val="0000CC"/>
                </a:solidFill>
              </a:rPr>
              <a:t>first order</a:t>
            </a:r>
            <a:r>
              <a:rPr lang="en-US" altLang="zh-TW"/>
              <a:t>.  The expression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/>
              <a:t>, where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/>
              <a:t> is a constant, is referred to as </a:t>
            </a:r>
            <a:r>
              <a:rPr lang="en-US" altLang="zh-TW">
                <a:solidFill>
                  <a:srgbClr val="0000CC"/>
                </a:solidFill>
              </a:rPr>
              <a:t>an initial condition</a:t>
            </a:r>
            <a:r>
              <a:rPr lang="en-US" altLang="zh-TW"/>
              <a:t>. </a:t>
            </a:r>
          </a:p>
          <a:p>
            <a:pPr eaLnBrk="1" hangingPunct="1"/>
            <a:r>
              <a:rPr lang="en-US" altLang="zh-TW"/>
              <a:t>The unique solution of  the recurrence relation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+1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, where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/>
              <a:t>, </a:t>
            </a:r>
            <a:r>
              <a:rPr lang="en-US" altLang="zh-TW" i="1"/>
              <a:t>d</a:t>
            </a:r>
            <a:r>
              <a:rPr lang="en-US" altLang="zh-TW"/>
              <a:t> is a constant, and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/>
              <a:t>, is given by </a:t>
            </a:r>
            <a:r>
              <a:rPr lang="en-US" altLang="zh-TW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="1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b="1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Ad</a:t>
            </a:r>
            <a:r>
              <a:rPr lang="en-US" altLang="zh-TW" b="1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投影片編號版面配置區 3">
            <a:extLst>
              <a:ext uri="{FF2B5EF4-FFF2-40B4-BE49-F238E27FC236}">
                <a16:creationId xmlns:a16="http://schemas.microsoft.com/office/drawing/2014/main" id="{D231790C-5835-4961-9BA9-494D295615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A0799A6-3BCC-44E0-BD4A-C3F223FDC820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graphicFrame>
        <p:nvGraphicFramePr>
          <p:cNvPr id="63491" name="Object 2">
            <a:extLst>
              <a:ext uri="{FF2B5EF4-FFF2-40B4-BE49-F238E27FC236}">
                <a16:creationId xmlns:a16="http://schemas.microsoft.com/office/drawing/2014/main" id="{365D5CF2-A150-4DED-8575-CCADC3CC6C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425" y="1458913"/>
          <a:ext cx="8569325" cy="392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2" name="影像文件" r:id="rId4" imgW="8002577" imgH="5202621" progId="Imaging.Docume">
                  <p:embed/>
                </p:oleObj>
              </mc:Choice>
              <mc:Fallback>
                <p:oleObj name="影像文件" r:id="rId4" imgW="8002577" imgH="5202621" progId="Imaging.Docum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" y="1458913"/>
                        <a:ext cx="8569325" cy="392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投影片編號版面配置區 5">
            <a:extLst>
              <a:ext uri="{FF2B5EF4-FFF2-40B4-BE49-F238E27FC236}">
                <a16:creationId xmlns:a16="http://schemas.microsoft.com/office/drawing/2014/main" id="{E2F6332F-033D-4460-8DC1-59D096E2D0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20FCB0-EC4D-4D28-BD4C-EBBAA2B3010C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EF536F56-74D7-4CC7-B7EB-C0D1C28591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Case (C): Repeated Real Roots</a:t>
            </a:r>
          </a:p>
        </p:txBody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0F0212AC-B48D-4414-A310-14773E3E6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412875"/>
            <a:ext cx="8569325" cy="4741863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692150" indent="-347663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987425" indent="-293688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281113" indent="-2921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1598613" indent="-315913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055813" indent="-3159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513013" indent="-3159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2970213" indent="-3159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427413" indent="-3159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TW" sz="2400" b="1">
                <a:latin typeface="Times New Roman" panose="02020603050405020304" pitchFamily="18" charset="0"/>
                <a:ea typeface="新細明體" panose="02020500000000000000" pitchFamily="18" charset="-120"/>
              </a:rPr>
              <a:t>Ex 10.23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 : Solve the recurrence relation </a:t>
            </a:r>
            <a:b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</a:b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+2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 4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+1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- 4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where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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0,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a</a:t>
            </a:r>
            <a:r>
              <a:rPr lang="en-US" altLang="zh-TW" sz="2400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0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=1,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a</a:t>
            </a:r>
            <a:r>
              <a:rPr lang="en-US" altLang="zh-TW" sz="2400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1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=3 </a:t>
            </a:r>
          </a:p>
          <a:p>
            <a:pPr lvl="1" eaLnBrk="1" hangingPunct="1"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TW" b="1">
                <a:solidFill>
                  <a:schemeClr val="accent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Solution</a:t>
            </a:r>
          </a:p>
          <a:p>
            <a:pPr lvl="2" eaLnBrk="1" hangingPunct="1"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Let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=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cr</a:t>
            </a:r>
            <a:r>
              <a:rPr lang="en-US" altLang="zh-TW" sz="2400" i="1" baseline="30000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endParaRPr lang="en-US" altLang="zh-TW" sz="2400" i="1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lvl="2" eaLnBrk="1" hangingPunct="1"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2400" baseline="30000">
                <a:latin typeface="Times New Roman" panose="02020603050405020304" pitchFamily="18" charset="0"/>
                <a:ea typeface="新細明體" panose="02020500000000000000" pitchFamily="18" charset="-120"/>
              </a:rPr>
              <a:t>2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- 4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r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+ 4 = 0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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 = 2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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2</a:t>
            </a:r>
            <a:r>
              <a:rPr lang="en-US" altLang="zh-TW" sz="2400" i="1" baseline="30000">
                <a:latin typeface="Times New Roman" panose="02020603050405020304" pitchFamily="18" charset="0"/>
                <a:ea typeface="新細明體" panose="02020500000000000000" pitchFamily="18" charset="-120"/>
              </a:rPr>
              <a:t>n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and</a:t>
            </a:r>
            <a:r>
              <a:rPr lang="en-US" altLang="zh-TW" sz="2400" i="1" baseline="3000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2</a:t>
            </a:r>
            <a:r>
              <a:rPr lang="en-US" altLang="zh-TW" sz="2400" i="1" baseline="30000">
                <a:latin typeface="Times New Roman" panose="02020603050405020304" pitchFamily="18" charset="0"/>
                <a:ea typeface="新細明體" panose="02020500000000000000" pitchFamily="18" charset="-120"/>
              </a:rPr>
              <a:t>n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are not independent solutions, need another independent solution</a:t>
            </a:r>
            <a:endParaRPr lang="en-US" altLang="zh-TW" sz="2400" i="1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lvl="2" eaLnBrk="1" hangingPunct="1"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So, try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g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(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)2</a:t>
            </a:r>
            <a:r>
              <a:rPr lang="en-US" altLang="zh-TW" sz="2400" i="1" baseline="30000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 , where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g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(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) is not a constant</a:t>
            </a:r>
          </a:p>
          <a:p>
            <a:pPr lvl="2" eaLnBrk="1" hangingPunct="1"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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g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(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+2)2</a:t>
            </a:r>
            <a:r>
              <a:rPr lang="en-US" altLang="zh-TW" sz="2400" i="1" baseline="30000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 baseline="30000">
                <a:latin typeface="Times New Roman" panose="02020603050405020304" pitchFamily="18" charset="0"/>
                <a:ea typeface="新細明體" panose="02020500000000000000" pitchFamily="18" charset="-120"/>
              </a:rPr>
              <a:t>+2</a:t>
            </a:r>
            <a:r>
              <a:rPr lang="en-US" altLang="zh-TW" sz="2400" i="1" baseline="3000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= 4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g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(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+1)2</a:t>
            </a:r>
            <a:r>
              <a:rPr lang="en-US" altLang="zh-TW" sz="2400" i="1" baseline="30000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 baseline="30000">
                <a:latin typeface="Times New Roman" panose="02020603050405020304" pitchFamily="18" charset="0"/>
                <a:ea typeface="新細明體" panose="02020500000000000000" pitchFamily="18" charset="-120"/>
              </a:rPr>
              <a:t>+1</a:t>
            </a:r>
            <a:r>
              <a:rPr lang="en-US" altLang="zh-TW" sz="2400" i="1" baseline="3000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- 4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g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(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)2</a:t>
            </a:r>
            <a:r>
              <a:rPr lang="en-US" altLang="zh-TW" sz="2400" i="1" baseline="30000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endParaRPr lang="en-US" altLang="zh-TW" sz="240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lvl="2" eaLnBrk="1" hangingPunct="1"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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g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(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+2) = 2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g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(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+1)</a:t>
            </a:r>
            <a:r>
              <a:rPr lang="en-US" altLang="zh-TW" sz="2400" i="1" baseline="3000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-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g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(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)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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g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(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) =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,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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2</a:t>
            </a:r>
            <a:r>
              <a:rPr lang="en-US" altLang="zh-TW" sz="2400" i="1" baseline="30000">
                <a:latin typeface="Times New Roman" panose="02020603050405020304" pitchFamily="18" charset="0"/>
                <a:ea typeface="新細明體" panose="02020500000000000000" pitchFamily="18" charset="-120"/>
              </a:rPr>
              <a:t>n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is a solution</a:t>
            </a:r>
            <a:endParaRPr lang="en-US" altLang="zh-TW" sz="2400">
              <a:latin typeface="Times New Roman" panose="02020603050405020304" pitchFamily="18" charset="0"/>
              <a:ea typeface="新細明體" panose="02020500000000000000" pitchFamily="18" charset="-120"/>
              <a:sym typeface="Symbol" panose="05050102010706020507" pitchFamily="18" charset="2"/>
            </a:endParaRPr>
          </a:p>
          <a:p>
            <a:pPr lvl="2" eaLnBrk="1" hangingPunct="1"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=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c</a:t>
            </a:r>
            <a:r>
              <a:rPr lang="en-US" altLang="zh-TW" sz="2400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1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(2</a:t>
            </a:r>
            <a:r>
              <a:rPr lang="en-US" altLang="zh-TW" sz="2400" i="1" baseline="30000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) +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c</a:t>
            </a:r>
            <a:r>
              <a:rPr lang="en-US" altLang="zh-TW" sz="2400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2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(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2</a:t>
            </a:r>
            <a:r>
              <a:rPr lang="en-US" altLang="zh-TW" sz="2400" i="1" baseline="30000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) </a:t>
            </a:r>
            <a:r>
              <a:rPr lang="en-US" altLang="zh-TW" sz="2400">
                <a:ea typeface="新細明體" panose="02020500000000000000" pitchFamily="18" charset="-120"/>
              </a:rPr>
              <a:t>with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a</a:t>
            </a:r>
            <a:r>
              <a:rPr lang="en-US" altLang="zh-TW" sz="2400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0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=1, 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a</a:t>
            </a:r>
            <a:r>
              <a:rPr lang="en-US" altLang="zh-TW" sz="2400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1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=3</a:t>
            </a:r>
          </a:p>
          <a:p>
            <a:pPr lvl="2" eaLnBrk="1" hangingPunct="1"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= 1(2</a:t>
            </a:r>
            <a:r>
              <a:rPr lang="en-US" altLang="zh-TW" sz="2400" i="1" baseline="30000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) + (1/2)(</a:t>
            </a: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2</a:t>
            </a:r>
            <a:r>
              <a:rPr lang="en-US" altLang="zh-TW" sz="2400" i="1" baseline="30000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投影片編號版面配置區 5">
            <a:extLst>
              <a:ext uri="{FF2B5EF4-FFF2-40B4-BE49-F238E27FC236}">
                <a16:creationId xmlns:a16="http://schemas.microsoft.com/office/drawing/2014/main" id="{BA80F11D-BECF-4F2E-ACFE-AF5DEE308E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73C6A32-F56A-43E7-8A9A-A9CECDB5A2AC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407693BA-EDAF-4089-BB2B-FDFA8E7A4A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Repeated Real Roots</a:t>
            </a:r>
          </a:p>
        </p:txBody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382152BC-9ED1-42ED-B0D0-D07C08956A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957388"/>
            <a:ext cx="7954963" cy="4011612"/>
          </a:xfrm>
        </p:spPr>
        <p:txBody>
          <a:bodyPr/>
          <a:lstStyle/>
          <a:p>
            <a:pPr eaLnBrk="1" hangingPunct="1"/>
            <a:r>
              <a:rPr lang="en-US" altLang="zh-TW"/>
              <a:t>In general, if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/>
              <a:t>	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-2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…+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0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/>
              <a:t>	with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/>
              <a:t>,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/>
              <a:t> characteristic root of multiplicity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/>
              <a:t>,  then the part of the general solution that involves the root </a:t>
            </a:r>
            <a:r>
              <a:rPr lang="en-US" altLang="zh-TW" i="1"/>
              <a:t>r</a:t>
            </a:r>
            <a:r>
              <a:rPr lang="en-US" altLang="zh-TW"/>
              <a:t> has the form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/>
              <a:t>	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nr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… 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altLang="zh-TW" i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i="1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i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i="1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i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i="1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i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i="1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… + </a:t>
            </a:r>
            <a:r>
              <a:rPr lang="en-US" altLang="zh-TW" i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baseline="-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i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i="1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i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投影片編號版面配置區 5">
            <a:extLst>
              <a:ext uri="{FF2B5EF4-FFF2-40B4-BE49-F238E27FC236}">
                <a16:creationId xmlns:a16="http://schemas.microsoft.com/office/drawing/2014/main" id="{FAD1EB18-1B09-4089-92CA-A9BFD17333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05A442A-0A84-48C8-96C2-80309AA823F4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7872FCD7-3604-4783-B999-FB858D5C9C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Repeated Real Roots</a:t>
            </a:r>
          </a:p>
        </p:txBody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126EB428-8972-4D74-BE06-F9EEEADB83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b="1"/>
              <a:t>Ex 10.24</a:t>
            </a:r>
            <a:r>
              <a:rPr lang="en-US" altLang="zh-TW" sz="2400"/>
              <a:t> : Let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400"/>
              <a:t>denote the probability that at least one case of measles is reported during the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/>
              <a:t>th week after the first recorded case. School records provide evidence that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- (0.25)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n-2</a:t>
            </a:r>
            <a:r>
              <a:rPr lang="en-US" altLang="zh-TW" sz="2400"/>
              <a:t>, for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/>
              <a:t>. Since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0 </a:t>
            </a:r>
            <a:r>
              <a:rPr lang="en-US" altLang="zh-TW" sz="2400"/>
              <a:t>and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r>
              <a:rPr lang="en-US" altLang="zh-TW" sz="2400"/>
              <a:t>, if the first case is recorded on Monday, March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2400"/>
              <a:t>,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2003</a:t>
            </a:r>
            <a:r>
              <a:rPr lang="en-US" altLang="zh-TW" sz="2400"/>
              <a:t>, when did the probability for the occurrence of a new case decrease to less than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0.01</a:t>
            </a:r>
            <a:r>
              <a:rPr lang="en-US" altLang="zh-TW" sz="2400"/>
              <a:t> for the first time?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b="1">
                <a:solidFill>
                  <a:schemeClr val="accent2"/>
                </a:solidFill>
              </a:rPr>
              <a:t>Solution</a:t>
            </a: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400"/>
              <a:t>Let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altLang="zh-TW" sz="24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 (1/4) = 0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1/2</a:t>
            </a: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)(1/2)</a:t>
            </a:r>
            <a:r>
              <a:rPr lang="en-US" altLang="zh-TW" sz="24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r>
              <a:rPr lang="en-US" altLang="zh-TW" sz="2400"/>
              <a:t> and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2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-n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&lt; 0.01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400"/>
              <a:t>the first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i="1" baseline="-25000"/>
              <a:t> </a:t>
            </a:r>
            <a:r>
              <a:rPr lang="en-US" altLang="zh-TW" sz="2400"/>
              <a:t>is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TW" sz="2400"/>
              <a:t>, the week of May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altLang="zh-TW" sz="2400"/>
              <a:t>,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2003</a:t>
            </a:r>
            <a:r>
              <a:rPr lang="en-US" altLang="zh-TW" sz="2400"/>
              <a:t>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投影片編號版面配置區 5">
            <a:extLst>
              <a:ext uri="{FF2B5EF4-FFF2-40B4-BE49-F238E27FC236}">
                <a16:creationId xmlns:a16="http://schemas.microsoft.com/office/drawing/2014/main" id="{D64876AB-1FA3-464B-945B-94ECF51690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63BD047-2C2B-4156-99E2-BB54BDE59D48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1945B4A4-2381-4B32-86A4-0458C3598E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10.3 The Nonhomogeneous Recurrence Relation</a:t>
            </a:r>
            <a:r>
              <a:rPr lang="en-US" altLang="zh-TW"/>
              <a:t> </a:t>
            </a:r>
          </a:p>
        </p:txBody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6751B519-B519-4B6A-A96F-89AB56E18C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</a:p>
          <a:p>
            <a:pPr eaLnBrk="1" hangingPunct="1"/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-2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</a:p>
          <a:p>
            <a:pPr eaLnBrk="1" hangingPunct="1"/>
            <a:r>
              <a:rPr lang="en-US" altLang="zh-TW"/>
              <a:t>Let </a:t>
            </a:r>
            <a:r>
              <a:rPr lang="en-US" altLang="zh-TW" b="1" i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="1" i="1" baseline="-3000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="1" baseline="3000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b="1" i="1" baseline="3000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b="1" baseline="3000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/>
              <a:t> denote the general solution of the associated homogeneous relation. </a:t>
            </a:r>
          </a:p>
          <a:p>
            <a:pPr eaLnBrk="1" hangingPunct="1"/>
            <a:r>
              <a:rPr lang="en-US" altLang="zh-TW"/>
              <a:t>Let </a:t>
            </a:r>
            <a:r>
              <a:rPr lang="en-US" altLang="zh-TW" b="1" i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="1" i="1" baseline="-3000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="1" baseline="3000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b="1" i="1" baseline="3000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b="1" baseline="3000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/>
              <a:t>denote a solution of the given nonhomogeneous relation. (particular solution)</a:t>
            </a:r>
          </a:p>
          <a:p>
            <a:pPr eaLnBrk="1" hangingPunct="1"/>
            <a:r>
              <a:rPr lang="en-US" altLang="zh-TW"/>
              <a:t>Then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/>
              <a:t> is the general solution of the recurrence relation.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投影片編號版面配置區 5">
            <a:extLst>
              <a:ext uri="{FF2B5EF4-FFF2-40B4-BE49-F238E27FC236}">
                <a16:creationId xmlns:a16="http://schemas.microsoft.com/office/drawing/2014/main" id="{5D7A2CDD-1E07-4201-9B35-612D8B8280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CF4BF42-689E-46DE-9AA9-D6C53DE25398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07991AB2-1C05-4574-B794-27E244BED4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400"/>
              <a:t>The Nonhomogeneous Recurrence Relation</a:t>
            </a:r>
            <a:endParaRPr lang="zh-TW" altLang="en-US" sz="3400"/>
          </a:p>
        </p:txBody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17926B3D-AC2F-4414-9EE3-AE2A390ADA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TW" sz="2900" b="1" u="sng">
              <a:solidFill>
                <a:srgbClr val="008000"/>
              </a:solidFill>
            </a:endParaRPr>
          </a:p>
          <a:p>
            <a:pPr eaLnBrk="1" hangingPunct="1"/>
            <a:endParaRPr lang="en-US" altLang="zh-TW" sz="2900" b="1" u="sng">
              <a:solidFill>
                <a:srgbClr val="008000"/>
              </a:solidFill>
            </a:endParaRPr>
          </a:p>
          <a:p>
            <a:pPr eaLnBrk="1" hangingPunct="1"/>
            <a:endParaRPr lang="en-US" altLang="zh-TW" sz="2900" b="1" u="sng">
              <a:solidFill>
                <a:srgbClr val="008000"/>
              </a:solidFill>
            </a:endParaRPr>
          </a:p>
          <a:p>
            <a:pPr eaLnBrk="1" hangingPunct="1"/>
            <a:endParaRPr lang="en-US" altLang="zh-TW" sz="2900" b="1" u="sng">
              <a:solidFill>
                <a:srgbClr val="008000"/>
              </a:solidFill>
            </a:endParaRPr>
          </a:p>
          <a:p>
            <a:pPr eaLnBrk="1" hangingPunct="1"/>
            <a:endParaRPr lang="en-US" altLang="zh-TW" sz="2900" b="1" u="sng"/>
          </a:p>
          <a:p>
            <a:pPr eaLnBrk="1" hangingPunct="1"/>
            <a:r>
              <a:rPr lang="en-US" altLang="zh-TW" sz="2900" b="1" u="sng"/>
              <a:t>Ex 10.25</a:t>
            </a:r>
            <a:endParaRPr lang="zh-TW" altLang="en-US" sz="2900" b="1" u="sng"/>
          </a:p>
        </p:txBody>
      </p:sp>
      <p:pic>
        <p:nvPicPr>
          <p:cNvPr id="73733" name="Picture 4">
            <a:extLst>
              <a:ext uri="{FF2B5EF4-FFF2-40B4-BE49-F238E27FC236}">
                <a16:creationId xmlns:a16="http://schemas.microsoft.com/office/drawing/2014/main" id="{6662908A-A6B9-4D1F-AA6A-B4E76D4FC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412875"/>
            <a:ext cx="5637213" cy="226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734" name="Picture 5">
            <a:extLst>
              <a:ext uri="{FF2B5EF4-FFF2-40B4-BE49-F238E27FC236}">
                <a16:creationId xmlns:a16="http://schemas.microsoft.com/office/drawing/2014/main" id="{59C39539-86B0-457E-AC71-EA3F4B10D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4446588"/>
            <a:ext cx="7219950" cy="142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投影片編號版面配置區 5">
            <a:extLst>
              <a:ext uri="{FF2B5EF4-FFF2-40B4-BE49-F238E27FC236}">
                <a16:creationId xmlns:a16="http://schemas.microsoft.com/office/drawing/2014/main" id="{61F8C67B-CB3F-498E-B135-0B67BCE783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C8541DA-E3F8-4CD2-A01D-B12DEA30EBCC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CA1B201F-63E6-46DA-A413-B16110B0EC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The Nonhomogeneous Recurrence Relation</a:t>
            </a:r>
          </a:p>
        </p:txBody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49869DCD-B84F-4000-8C73-2FB13A3903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557338"/>
            <a:ext cx="8785225" cy="4525962"/>
          </a:xfrm>
        </p:spPr>
        <p:txBody>
          <a:bodyPr/>
          <a:lstStyle/>
          <a:p>
            <a:pPr eaLnBrk="1" hangingPunct="1"/>
            <a:r>
              <a:rPr lang="en-US" altLang="zh-TW" sz="2900" b="1"/>
              <a:t>Ex 10.26</a:t>
            </a:r>
            <a:r>
              <a:rPr lang="en-US" altLang="zh-TW" sz="2600"/>
              <a:t> : Solve the recurrence relation </a:t>
            </a:r>
            <a:br>
              <a:rPr lang="en-US" altLang="zh-TW" sz="2600"/>
            </a:b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- 3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5(7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/>
              <a:t>for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/>
              <a:t> and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altLang="zh-TW"/>
              <a:t>. </a:t>
            </a:r>
          </a:p>
          <a:p>
            <a:pPr lvl="1" eaLnBrk="1" hangingPunct="1"/>
            <a:r>
              <a:rPr lang="en-US" altLang="zh-TW" sz="2200" b="1">
                <a:solidFill>
                  <a:schemeClr val="accent2"/>
                </a:solidFill>
              </a:rPr>
              <a:t>Solution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TW" sz="2800"/>
              <a:t>The solution for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- 3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0 is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(3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TW" sz="2800"/>
              <a:t>Since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 = 5(7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), let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(7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2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TW" sz="2800">
                <a:sym typeface="Symbol" panose="05050102010706020507" pitchFamily="18" charset="2"/>
              </a:rPr>
              <a:t>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(7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- 3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(7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5(7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35/4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(35/4)7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(5/4)7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TW" sz="2800"/>
              <a:t>The general solution is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(3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 + (5/4)7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en-US" altLang="zh-TW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TW" sz="2800"/>
              <a:t>So,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(-1/4)(3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n+3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 + (5/4)7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投影片編號版面配置區 5">
            <a:extLst>
              <a:ext uri="{FF2B5EF4-FFF2-40B4-BE49-F238E27FC236}">
                <a16:creationId xmlns:a16="http://schemas.microsoft.com/office/drawing/2014/main" id="{89F248B1-C26D-4ABA-BD83-677B680FC0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B83763-B272-4FF0-B72B-AB20B4DA6493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A3D00149-B290-4D7A-A8C3-8B170BB33A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The Nonhomogeneous Recurrence Relation</a:t>
            </a:r>
          </a:p>
        </p:txBody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64CDF6DE-6F29-4A91-9635-F1FB834108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7885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b="1"/>
              <a:t>Ex 10.27</a:t>
            </a:r>
            <a:r>
              <a:rPr lang="en-US" altLang="zh-TW"/>
              <a:t> : Solve the recurrence relation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- 3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5(3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 for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/>
              <a:t> and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altLang="zh-TW"/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800" b="1">
                <a:solidFill>
                  <a:schemeClr val="accent2"/>
                </a:solidFill>
              </a:rPr>
              <a:t>Solution</a:t>
            </a: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800"/>
              <a:t>Let</a:t>
            </a:r>
            <a:r>
              <a:rPr lang="en-US" altLang="zh-TW" sz="2800" i="1"/>
              <a:t>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(3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800"/>
              <a:t>.</a:t>
            </a: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800"/>
              <a:t>Since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800" baseline="30000"/>
              <a:t> </a:t>
            </a:r>
            <a:r>
              <a:rPr lang="en-US" altLang="zh-TW" sz="2800"/>
              <a:t>and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800"/>
              <a:t> are not linearly independent,</a:t>
            </a:r>
            <a:r>
              <a:rPr lang="en-US" altLang="zh-TW" sz="2800" baseline="30000"/>
              <a:t> </a:t>
            </a:r>
            <a:r>
              <a:rPr lang="en-US" altLang="zh-TW" sz="2800"/>
              <a:t>let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(3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(3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- 3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-1)(3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 = 5(3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B=5.</a:t>
            </a:r>
            <a:endParaRPr lang="en-US" altLang="zh-TW" sz="2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800"/>
              <a:t>The general solution is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(3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)+ (5)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en-US" altLang="zh-TW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(2 + 5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)(3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投影片編號版面配置區 5">
            <a:extLst>
              <a:ext uri="{FF2B5EF4-FFF2-40B4-BE49-F238E27FC236}">
                <a16:creationId xmlns:a16="http://schemas.microsoft.com/office/drawing/2014/main" id="{9D4F2594-B7CF-4585-9F0F-EC460C6757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421E829-9B84-4B02-8C0C-F364EB92CD5A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FF9926A1-F576-47D6-9DFD-90F330A13D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Solution for the Nonhomogeneous First-Order Relation</a:t>
            </a:r>
            <a:r>
              <a:rPr lang="en-US" altLang="zh-TW"/>
              <a:t> </a:t>
            </a:r>
          </a:p>
        </p:txBody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00D8F1C-15F0-46CE-A76D-A7772B626B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kr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eaLnBrk="1" hangingPunct="1"/>
            <a:r>
              <a:rPr lang="en-US" altLang="zh-TW" sz="2800"/>
              <a:t>If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/>
              <a:t> </a:t>
            </a:r>
            <a:r>
              <a:rPr lang="en-US" altLang="zh-TW" sz="2800"/>
              <a:t>is not a solution of the homogeneous relation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r>
              <a:rPr lang="en-US" altLang="zh-TW" sz="2800"/>
              <a:t>, then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/>
              <a:t>.</a:t>
            </a:r>
          </a:p>
          <a:p>
            <a:pPr lvl="1" eaLnBrk="1" hangingPunct="1"/>
            <a:r>
              <a:rPr lang="en-US" altLang="zh-TW" sz="2800"/>
              <a:t>If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/>
              <a:t> </a:t>
            </a:r>
            <a:r>
              <a:rPr lang="en-US" altLang="zh-TW" sz="2800"/>
              <a:t>is a solution of the homogeneous relation, then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Bnr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/>
              <a:t>.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投影片編號版面配置區 6">
            <a:extLst>
              <a:ext uri="{FF2B5EF4-FFF2-40B4-BE49-F238E27FC236}">
                <a16:creationId xmlns:a16="http://schemas.microsoft.com/office/drawing/2014/main" id="{ACE5E1D0-2BF6-4408-8804-DD9DF2E8CE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C19E51-EE42-4BAE-B2A3-B648F16A2693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202C7595-CCEA-40F1-95DE-2CA42F40D3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2600"/>
              <a:t>Solution for the Nonhomogeneous Second-Order Relation</a:t>
            </a:r>
          </a:p>
        </p:txBody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CC36B361-6EEB-4057-AF24-01CAE7159B4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8147050" cy="4411662"/>
          </a:xfrm>
        </p:spPr>
        <p:txBody>
          <a:bodyPr/>
          <a:lstStyle/>
          <a:p>
            <a:pPr eaLnBrk="1" hangingPunct="1"/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-2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kr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.</a:t>
            </a:r>
          </a:p>
          <a:p>
            <a:pPr lvl="1" eaLnBrk="1" hangingPunct="1"/>
            <a:r>
              <a:rPr lang="en-US" altLang="zh-TW" sz="2800"/>
              <a:t>If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/>
              <a:t> </a:t>
            </a:r>
            <a:r>
              <a:rPr lang="en-US" altLang="zh-TW" sz="2800"/>
              <a:t>is not a solution of the homogeneous relation, then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/>
              <a:t>.</a:t>
            </a:r>
          </a:p>
          <a:p>
            <a:pPr lvl="1" eaLnBrk="1" hangingPunct="1"/>
            <a:r>
              <a:rPr lang="en-US" altLang="zh-TW" sz="2800"/>
              <a:t>If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/>
              <a:t>, where 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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/>
              <a:t>, then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Bnr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/>
              <a:t>.</a:t>
            </a:r>
          </a:p>
          <a:p>
            <a:pPr lvl="1" eaLnBrk="1" hangingPunct="1"/>
            <a:r>
              <a:rPr lang="en-US" altLang="zh-TW" sz="2800">
                <a:cs typeface="Times New Roman" panose="02020603050405020304" pitchFamily="18" charset="0"/>
              </a:rPr>
              <a:t>If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/>
              <a:t>, then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編號版面配置區 5">
            <a:extLst>
              <a:ext uri="{FF2B5EF4-FFF2-40B4-BE49-F238E27FC236}">
                <a16:creationId xmlns:a16="http://schemas.microsoft.com/office/drawing/2014/main" id="{F36E5950-F989-4EEF-BB7A-B3A43BEA0C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0F40107-0D4C-4645-8987-355AB88AE659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60929D0B-B3BF-4E23-A73D-AA70DAB42A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The First-Order Linear Recurrence Relation</a:t>
            </a: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4E9F4A0-D608-490D-A89B-2B5A2839D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TW" b="1"/>
              <a:t>Ex 10.1</a:t>
            </a:r>
            <a:r>
              <a:rPr lang="en-US" altLang="zh-TW"/>
              <a:t> :  Solve the recurrence relation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7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/>
              <a:t>, where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/>
              <a:t>and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98</a:t>
            </a:r>
            <a:r>
              <a:rPr lang="en-US" altLang="zh-TW"/>
              <a:t>.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(7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98 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(7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2,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(7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800"/>
              <a:t>.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b="1"/>
              <a:t>Ex 10.2</a:t>
            </a:r>
            <a:r>
              <a:rPr lang="en-US" altLang="zh-TW"/>
              <a:t> : A bank pay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6%</a:t>
            </a:r>
            <a:r>
              <a:rPr lang="en-US" altLang="zh-TW"/>
              <a:t> annual interest on savings, compounding the interest monthly. If we deposit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$1000</a:t>
            </a:r>
            <a:r>
              <a:rPr lang="en-US" altLang="zh-TW"/>
              <a:t>, how much will this deposit be worth a year later?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+1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(1.005)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1000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(1.005)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1000(1.005)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$1061.68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投影片編號版面配置區 6">
            <a:extLst>
              <a:ext uri="{FF2B5EF4-FFF2-40B4-BE49-F238E27FC236}">
                <a16:creationId xmlns:a16="http://schemas.microsoft.com/office/drawing/2014/main" id="{204AFF04-0157-4041-B7EB-3BEAE4174E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DF0F7F9-95C5-4045-B374-2F1573231C2C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graphicFrame>
        <p:nvGraphicFramePr>
          <p:cNvPr id="83971" name="Object 2">
            <a:extLst>
              <a:ext uri="{FF2B5EF4-FFF2-40B4-BE49-F238E27FC236}">
                <a16:creationId xmlns:a16="http://schemas.microsoft.com/office/drawing/2014/main" id="{E1461DF8-018B-4154-9097-26B0EE697DC1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5503863" y="2551113"/>
          <a:ext cx="3600450" cy="240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5" name="點陣圖影像" r:id="rId4" imgW="5780952" imgH="3866667" progId="Paint.Picture">
                  <p:embed/>
                </p:oleObj>
              </mc:Choice>
              <mc:Fallback>
                <p:oleObj name="點陣圖影像" r:id="rId4" imgW="5780952" imgH="3866667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3863" y="2551113"/>
                        <a:ext cx="3600450" cy="240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2" name="Rectangle 3">
            <a:extLst>
              <a:ext uri="{FF2B5EF4-FFF2-40B4-BE49-F238E27FC236}">
                <a16:creationId xmlns:a16="http://schemas.microsoft.com/office/drawing/2014/main" id="{AED95878-26FA-48BA-8693-2125A31EF3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The Nonhomogeneous Recurrence Relation</a:t>
            </a:r>
          </a:p>
        </p:txBody>
      </p:sp>
      <p:sp>
        <p:nvSpPr>
          <p:cNvPr id="83973" name="Rectangle 4">
            <a:extLst>
              <a:ext uri="{FF2B5EF4-FFF2-40B4-BE49-F238E27FC236}">
                <a16:creationId xmlns:a16="http://schemas.microsoft.com/office/drawing/2014/main" id="{F997CFB1-E9B4-41A2-834C-6DCF15A90C1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5575" y="1255713"/>
            <a:ext cx="8147050" cy="4638675"/>
          </a:xfrm>
        </p:spPr>
        <p:txBody>
          <a:bodyPr/>
          <a:lstStyle/>
          <a:p>
            <a:pPr eaLnBrk="1" hangingPunct="1"/>
            <a:r>
              <a:rPr lang="en-US" altLang="zh-TW" sz="2400" b="1"/>
              <a:t>Ex 10.28</a:t>
            </a:r>
            <a:r>
              <a:rPr lang="en-US" altLang="zh-TW" sz="2400"/>
              <a:t> : The Towers of Hanoi.</a:t>
            </a:r>
          </a:p>
          <a:p>
            <a:pPr lvl="1" eaLnBrk="1" hangingPunct="1"/>
            <a:r>
              <a:rPr lang="en-US" altLang="zh-TW"/>
              <a:t>Let count the minimum number of moves it takes to transfer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i="1"/>
              <a:t> </a:t>
            </a:r>
            <a:r>
              <a:rPr lang="en-US" altLang="zh-TW"/>
              <a:t>disks from peg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/>
              <a:t> to peg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/>
              <a:t>.</a:t>
            </a:r>
          </a:p>
          <a:p>
            <a:pPr lvl="1" eaLnBrk="1" hangingPunct="1"/>
            <a:r>
              <a:rPr lang="en-US" altLang="zh-TW" i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lang="en-US" altLang="zh-TW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altLang="zh-TW" i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+ 1</a:t>
            </a:r>
          </a:p>
          <a:p>
            <a:pPr lvl="1" eaLnBrk="1" hangingPunct="1"/>
            <a:r>
              <a:rPr lang="en-US" altLang="zh-TW"/>
              <a:t>Transfer the top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disks from</a:t>
            </a:r>
            <a:br>
              <a:rPr lang="en-US" altLang="zh-TW"/>
            </a:br>
            <a:r>
              <a:rPr lang="en-US" altLang="zh-TW"/>
              <a:t>peg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/>
              <a:t> to peg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/>
              <a:t>, need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moves.</a:t>
            </a:r>
          </a:p>
          <a:p>
            <a:pPr lvl="1" eaLnBrk="1" hangingPunct="1"/>
            <a:r>
              <a:rPr lang="en-US" altLang="zh-TW"/>
              <a:t>Transfer the largest disk from</a:t>
            </a:r>
            <a:br>
              <a:rPr lang="en-US" altLang="zh-TW"/>
            </a:br>
            <a:r>
              <a:rPr lang="en-US" altLang="zh-TW"/>
              <a:t>peg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/>
              <a:t> to peg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/>
              <a:t>, need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/>
              <a:t> moves.</a:t>
            </a:r>
          </a:p>
          <a:p>
            <a:pPr lvl="1" eaLnBrk="1" hangingPunct="1"/>
            <a:r>
              <a:rPr lang="en-US" altLang="zh-TW"/>
              <a:t>Transfer the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disks on peg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en-US" altLang="zh-TW"/>
            </a:br>
            <a:r>
              <a:rPr lang="en-US" altLang="zh-TW"/>
              <a:t>onto the largest disk, need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moves.</a:t>
            </a:r>
          </a:p>
        </p:txBody>
      </p:sp>
      <p:pic>
        <p:nvPicPr>
          <p:cNvPr id="324613" name="Picture 5">
            <a:extLst>
              <a:ext uri="{FF2B5EF4-FFF2-40B4-BE49-F238E27FC236}">
                <a16:creationId xmlns:a16="http://schemas.microsoft.com/office/drawing/2014/main" id="{D5FDDF27-61E6-4764-9A88-A88EBBBDE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5541963"/>
            <a:ext cx="7608887" cy="107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投影片編號版面配置區 5">
            <a:extLst>
              <a:ext uri="{FF2B5EF4-FFF2-40B4-BE49-F238E27FC236}">
                <a16:creationId xmlns:a16="http://schemas.microsoft.com/office/drawing/2014/main" id="{BC5629A7-6C60-4112-9D3E-11DC95CAD1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F7E1D8-58F1-4018-BDCE-D849D1D1C55F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73A5E92E-3F39-47E5-B478-FF72903BA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The Nonhomogeneous Recurrence Relation</a:t>
            </a:r>
          </a:p>
        </p:txBody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A5013C46-0FFE-4C50-A1ED-D0DE8F5F8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b="1"/>
              <a:t>Ex 10.29</a:t>
            </a:r>
            <a:r>
              <a:rPr lang="en-US" altLang="zh-TW"/>
              <a:t> : Let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denote the amount still owed on the loan at the end of the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th period.</a:t>
            </a:r>
            <a:br>
              <a:rPr lang="en-US" altLang="zh-TW"/>
            </a:br>
            <a:r>
              <a:rPr lang="en-US" altLang="zh-TW"/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/>
              <a:t> is the interest rate,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/>
              <a:t> is payment,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i="1"/>
              <a:t> </a:t>
            </a:r>
            <a:r>
              <a:rPr lang="en-US" altLang="zh-TW"/>
              <a:t>is loan)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TW" sz="2800" i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 </a:t>
            </a:r>
            <a:r>
              <a:rPr lang="en-US" altLang="zh-TW" sz="28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8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800" i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TW" sz="2800" i="1" baseline="-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8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sz="2800" i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0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-1,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(1+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TW" sz="2800"/>
              <a:t>Let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- (1+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= -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(1+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c 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- (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2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- (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))(1+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+(P/r)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TW" sz="2800"/>
              <a:t>Since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0 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800"/>
              <a:t>, we have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Sr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)[1 - (1 +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US" altLang="zh-TW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endParaRPr lang="zh-TW" altLang="en-US" sz="2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投影片編號版面配置區 5">
            <a:extLst>
              <a:ext uri="{FF2B5EF4-FFF2-40B4-BE49-F238E27FC236}">
                <a16:creationId xmlns:a16="http://schemas.microsoft.com/office/drawing/2014/main" id="{5E6A5955-346A-4E80-909B-7E3BDD32A3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6F144E0-E026-45BB-A7FC-586A7DDAA568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8E56F291-644A-4CC5-920A-E80FE141C8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The Nonhomogeneous Recurrence Relation</a:t>
            </a:r>
          </a:p>
        </p:txBody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122086CA-A4A3-4231-89E9-190FEC7314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b="1"/>
              <a:t>Ex 10.30</a:t>
            </a:r>
            <a:r>
              <a:rPr lang="en-US" altLang="zh-TW"/>
              <a:t> : Let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/>
              <a:t> be a set containing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real numbers. Find the maximum and minimum in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/>
              <a:t>. We wish to determine the number of comparisons made between pairs of elements in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/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800"/>
              <a:t>Let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/>
              <a:t> denote the number of needed comparisons.</a:t>
            </a: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= 2, |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| = 2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= 4,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} 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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{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{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en-US" altLang="zh-TW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+1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+2,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TW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(3/2)(2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- 2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投影片編號版面配置區 5">
            <a:extLst>
              <a:ext uri="{FF2B5EF4-FFF2-40B4-BE49-F238E27FC236}">
                <a16:creationId xmlns:a16="http://schemas.microsoft.com/office/drawing/2014/main" id="{01640FB1-B359-44A9-B4B9-053EF86E74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99D49A-9151-40E7-8A5C-C1AFEF2D51FA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11C847AA-33C1-4CC0-BB9C-5500FC326B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The Nonhomogeneous Recurrence Relation</a:t>
            </a:r>
          </a:p>
        </p:txBody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3C3E32E5-2FE5-465D-AFF3-9F76BEAE8D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lnSpc>
                <a:spcPct val="90000"/>
              </a:lnSpc>
            </a:pPr>
            <a:r>
              <a:rPr lang="en-US" altLang="zh-TW" sz="2400" b="1"/>
              <a:t>Ex 10.31</a:t>
            </a:r>
            <a:r>
              <a:rPr lang="en-US" altLang="zh-TW" sz="2400"/>
              <a:t> : For the alphabet =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{0,1,2,3}, </a:t>
            </a:r>
            <a:r>
              <a:rPr lang="en-US" altLang="zh-TW" sz="2400"/>
              <a:t>how many strings of length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/>
              <a:t> contains an even number of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/>
              <a:t>’s. </a:t>
            </a:r>
          </a:p>
          <a:p>
            <a:pPr marL="914400" lvl="1" indent="-457200" eaLnBrk="1" hangingPunct="1">
              <a:lnSpc>
                <a:spcPct val="90000"/>
              </a:lnSpc>
            </a:pPr>
            <a:r>
              <a:rPr lang="en-US" altLang="zh-TW"/>
              <a:t>Let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count those strings among the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i="1" baseline="30000"/>
              <a:t> </a:t>
            </a:r>
            <a:r>
              <a:rPr lang="en-US" altLang="zh-TW"/>
              <a:t>strings.</a:t>
            </a:r>
          </a:p>
          <a:p>
            <a:pPr marL="1295400" lvl="2" indent="-3810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400"/>
              <a:t>Consider the </a:t>
            </a:r>
            <a:r>
              <a:rPr lang="en-US" altLang="zh-TW" sz="2400" i="1"/>
              <a:t>n</a:t>
            </a:r>
            <a:r>
              <a:rPr lang="en-US" altLang="zh-TW" sz="2400"/>
              <a:t>th symbol of a string of length </a:t>
            </a:r>
            <a:r>
              <a:rPr lang="en-US" altLang="zh-TW" sz="2400" i="1"/>
              <a:t>n</a:t>
            </a:r>
          </a:p>
          <a:p>
            <a:pPr marL="1714500" lvl="3" indent="-3429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zh-TW" sz="2400"/>
              <a:t>The</a:t>
            </a:r>
            <a:r>
              <a:rPr lang="en-US" altLang="zh-TW" sz="2400" i="1"/>
              <a:t>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/>
              <a:t>th symbol is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0, 2, 3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4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2400" i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US" altLang="zh-TW" sz="240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0" lvl="3" indent="-3429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zh-TW" sz="2400"/>
              <a:t>The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/>
              <a:t>th symbol is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/>
              <a:t> </a:t>
            </a:r>
            <a:r>
              <a:rPr lang="en-US" altLang="zh-TW" sz="2400">
                <a:sym typeface="Symbol" panose="05050102010706020507" pitchFamily="18" charset="2"/>
              </a:rPr>
              <a:t> </a:t>
            </a:r>
            <a:r>
              <a:rPr lang="en-US" altLang="zh-TW" sz="2400"/>
              <a:t>there must be an odd number of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/>
              <a:t>’s among the first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sz="2400"/>
              <a:t> symbols </a:t>
            </a:r>
            <a:r>
              <a:rPr lang="en-US" altLang="zh-TW" sz="2400">
                <a:sym typeface="Symbol" panose="05050102010706020507" pitchFamily="18" charset="2"/>
              </a:rPr>
              <a:t> </a:t>
            </a:r>
            <a:r>
              <a:rPr lang="en-US" altLang="zh-TW" sz="24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TW" sz="2400" i="1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 sz="24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sz="2400" i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25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25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</a:p>
          <a:p>
            <a:pPr marL="1295400" lvl="2" indent="-3810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3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 (4</a:t>
            </a:r>
            <a:r>
              <a:rPr lang="en-US" altLang="zh-TW" sz="24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) = 2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+ 4</a:t>
            </a:r>
            <a:r>
              <a:rPr lang="en-US" altLang="zh-TW" sz="24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</a:p>
          <a:p>
            <a:pPr marL="1295400" lvl="2" indent="-3810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en-US" altLang="zh-TW" sz="24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(4</a:t>
            </a:r>
            <a:r>
              <a:rPr lang="en-US" altLang="zh-TW" sz="24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295400" lvl="2" indent="-3810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=3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altLang="zh-TW" sz="24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(4</a:t>
            </a:r>
            <a:r>
              <a:rPr lang="en-US" altLang="zh-TW" sz="24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投影片編號版面配置區 6">
            <a:extLst>
              <a:ext uri="{FF2B5EF4-FFF2-40B4-BE49-F238E27FC236}">
                <a16:creationId xmlns:a16="http://schemas.microsoft.com/office/drawing/2014/main" id="{EB36B8BC-7D75-4576-98C2-C62988B1BD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8A53872-CA17-484A-A758-571262E97395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pic>
        <p:nvPicPr>
          <p:cNvPr id="92163" name="Picture 6">
            <a:extLst>
              <a:ext uri="{FF2B5EF4-FFF2-40B4-BE49-F238E27FC236}">
                <a16:creationId xmlns:a16="http://schemas.microsoft.com/office/drawing/2014/main" id="{5BDE60FB-E437-498E-9014-A55AA193F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949450"/>
            <a:ext cx="8167687" cy="324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64" name="Rectangle 2">
            <a:extLst>
              <a:ext uri="{FF2B5EF4-FFF2-40B4-BE49-F238E27FC236}">
                <a16:creationId xmlns:a16="http://schemas.microsoft.com/office/drawing/2014/main" id="{83F55ABF-24B2-493C-A923-32A389824F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The Nonhomogeneous Recurrence Relation</a:t>
            </a:r>
          </a:p>
        </p:txBody>
      </p:sp>
      <p:sp>
        <p:nvSpPr>
          <p:cNvPr id="92165" name="Line 5">
            <a:extLst>
              <a:ext uri="{FF2B5EF4-FFF2-40B4-BE49-F238E27FC236}">
                <a16:creationId xmlns:a16="http://schemas.microsoft.com/office/drawing/2014/main" id="{1D91D044-C988-41F6-BF82-38204645C0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2163" y="2678113"/>
            <a:ext cx="1800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投影片編號版面配置區 7">
            <a:extLst>
              <a:ext uri="{FF2B5EF4-FFF2-40B4-BE49-F238E27FC236}">
                <a16:creationId xmlns:a16="http://schemas.microsoft.com/office/drawing/2014/main" id="{1AEDC9A4-880A-4A5C-98AD-A8AAE747D1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54C9F72-6642-463B-876A-C709824D0C52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4FAC2DED-B2FC-40D9-A509-4CE021D334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The Nonhomogeneous Recurrence Relation</a:t>
            </a:r>
          </a:p>
        </p:txBody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BAF4EAD8-B7A7-4871-A5CD-A6F0DFB7C28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91513" cy="4525963"/>
          </a:xfrm>
        </p:spPr>
        <p:txBody>
          <a:bodyPr/>
          <a:lstStyle/>
          <a:p>
            <a:pPr eaLnBrk="1" hangingPunct="1"/>
            <a:r>
              <a:rPr lang="en-US" altLang="zh-TW" b="1"/>
              <a:t>Ex 10.32</a:t>
            </a:r>
            <a:r>
              <a:rPr lang="en-US" altLang="zh-TW"/>
              <a:t> : Snowflake curve shown in Figure 10.12. </a:t>
            </a:r>
          </a:p>
          <a:p>
            <a:pPr eaLnBrk="1" hangingPunct="1"/>
            <a:r>
              <a:rPr lang="en-US" altLang="zh-TW"/>
              <a:t>Let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denote the area of the polygon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obtained from the original equilateral triangle after we apply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transformations.</a:t>
            </a:r>
          </a:p>
          <a:p>
            <a:pPr eaLnBrk="1" hangingPunct="1"/>
            <a:r>
              <a:rPr lang="en-US" altLang="zh-TW"/>
              <a:t> </a:t>
            </a:r>
          </a:p>
        </p:txBody>
      </p:sp>
      <p:graphicFrame>
        <p:nvGraphicFramePr>
          <p:cNvPr id="94213" name="Object 4">
            <a:extLst>
              <a:ext uri="{FF2B5EF4-FFF2-40B4-BE49-F238E27FC236}">
                <a16:creationId xmlns:a16="http://schemas.microsoft.com/office/drawing/2014/main" id="{0952382E-1DCC-4B09-B235-067B642FAE04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936625" y="5634038"/>
          <a:ext cx="769937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8" name="影像文件" r:id="rId4" imgW="4071486" imgH="2646947" progId="Imaging.Docume">
                  <p:embed/>
                </p:oleObj>
              </mc:Choice>
              <mc:Fallback>
                <p:oleObj name="影像文件" r:id="rId4" imgW="4071486" imgH="2646947" progId="Imaging.Docum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625" y="5634038"/>
                        <a:ext cx="7699375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4" name="Object 5">
            <a:extLst>
              <a:ext uri="{FF2B5EF4-FFF2-40B4-BE49-F238E27FC236}">
                <a16:creationId xmlns:a16="http://schemas.microsoft.com/office/drawing/2014/main" id="{29306F65-B88E-4A35-8790-22429A11389F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1404938" y="4067175"/>
          <a:ext cx="4891087" cy="142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9" name="方程式" r:id="rId6" imgW="2667000" imgH="774700" progId="Equation.3">
                  <p:embed/>
                </p:oleObj>
              </mc:Choice>
              <mc:Fallback>
                <p:oleObj name="方程式" r:id="rId6" imgW="2667000" imgH="774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938" y="4067175"/>
                        <a:ext cx="4891087" cy="1420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5" name="Text Box 6">
            <a:extLst>
              <a:ext uri="{FF2B5EF4-FFF2-40B4-BE49-F238E27FC236}">
                <a16:creationId xmlns:a16="http://schemas.microsoft.com/office/drawing/2014/main" id="{727D5C05-46F2-4670-8D10-1380156EC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0" y="6196013"/>
            <a:ext cx="2197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i="1">
                <a:latin typeface="Times New Roman" panose="02020603050405020304" pitchFamily="18" charset="0"/>
                <a:ea typeface="新細明體" panose="02020500000000000000" pitchFamily="18" charset="-120"/>
              </a:rPr>
              <a:t>#segment in each side</a:t>
            </a:r>
          </a:p>
        </p:txBody>
      </p:sp>
      <p:sp>
        <p:nvSpPr>
          <p:cNvPr id="94216" name="Line 7">
            <a:extLst>
              <a:ext uri="{FF2B5EF4-FFF2-40B4-BE49-F238E27FC236}">
                <a16:creationId xmlns:a16="http://schemas.microsoft.com/office/drawing/2014/main" id="{6F56D171-2F90-477E-8F70-46F363435A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79725" y="6005513"/>
            <a:ext cx="11113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94217" name="Object 8">
            <a:extLst>
              <a:ext uri="{FF2B5EF4-FFF2-40B4-BE49-F238E27FC236}">
                <a16:creationId xmlns:a16="http://schemas.microsoft.com/office/drawing/2014/main" id="{129A42A3-8C29-42FD-A3E7-208A8116B9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04038" y="6130925"/>
          <a:ext cx="154305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0" name="方程式" r:id="rId8" imgW="837836" imgH="253890" progId="Equation.3">
                  <p:embed/>
                </p:oleObj>
              </mc:Choice>
              <mc:Fallback>
                <p:oleObj name="方程式" r:id="rId8" imgW="837836" imgH="25389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4038" y="6130925"/>
                        <a:ext cx="1543050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3">
            <a:extLst>
              <a:ext uri="{FF2B5EF4-FFF2-40B4-BE49-F238E27FC236}">
                <a16:creationId xmlns:a16="http://schemas.microsoft.com/office/drawing/2014/main" id="{3DAA7FA4-DCAA-4107-B8DE-8B34EC309B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C7370DB-CDE6-4531-A00C-48EE84325AF0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graphicFrame>
        <p:nvGraphicFramePr>
          <p:cNvPr id="96259" name="Object 2">
            <a:extLst>
              <a:ext uri="{FF2B5EF4-FFF2-40B4-BE49-F238E27FC236}">
                <a16:creationId xmlns:a16="http://schemas.microsoft.com/office/drawing/2014/main" id="{1A84FB1B-A761-46CC-8342-7DEDF7E2C9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2060575"/>
          <a:ext cx="7151688" cy="275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6" name="點陣圖影像" r:id="rId4" imgW="7152381" imgH="2752381" progId="Paint.Picture">
                  <p:embed/>
                </p:oleObj>
              </mc:Choice>
              <mc:Fallback>
                <p:oleObj name="點陣圖影像" r:id="rId4" imgW="7152381" imgH="2752381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060575"/>
                        <a:ext cx="7151688" cy="275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0" name="Text Box 3">
            <a:extLst>
              <a:ext uri="{FF2B5EF4-FFF2-40B4-BE49-F238E27FC236}">
                <a16:creationId xmlns:a16="http://schemas.microsoft.com/office/drawing/2014/main" id="{DEB8968C-A50B-4BC2-9E49-D231AF2A0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8725" y="5033963"/>
            <a:ext cx="2228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i="1">
                <a:latin typeface="Times New Roman" panose="02020603050405020304" pitchFamily="18" charset="0"/>
                <a:ea typeface="新細明體" panose="02020500000000000000" pitchFamily="18" charset="-120"/>
              </a:rPr>
              <a:t>1904, Helge von Koch</a:t>
            </a:r>
          </a:p>
        </p:txBody>
      </p:sp>
      <p:sp>
        <p:nvSpPr>
          <p:cNvPr id="96261" name="Text Box 4">
            <a:extLst>
              <a:ext uri="{FF2B5EF4-FFF2-40B4-BE49-F238E27FC236}">
                <a16:creationId xmlns:a16="http://schemas.microsoft.com/office/drawing/2014/main" id="{663E084E-8EEA-46FA-9E1A-4DFB50420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775" y="268446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S</a:t>
            </a:r>
          </a:p>
        </p:txBody>
      </p:sp>
      <p:sp>
        <p:nvSpPr>
          <p:cNvPr id="96262" name="Text Box 5">
            <a:extLst>
              <a:ext uri="{FF2B5EF4-FFF2-40B4-BE49-F238E27FC236}">
                <a16:creationId xmlns:a16="http://schemas.microsoft.com/office/drawing/2014/main" id="{81A090EC-52CD-43BB-90A9-0667CE069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4563" y="3221038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S/3</a:t>
            </a:r>
          </a:p>
        </p:txBody>
      </p:sp>
      <p:sp>
        <p:nvSpPr>
          <p:cNvPr id="96263" name="Text Box 6">
            <a:extLst>
              <a:ext uri="{FF2B5EF4-FFF2-40B4-BE49-F238E27FC236}">
                <a16:creationId xmlns:a16="http://schemas.microsoft.com/office/drawing/2014/main" id="{98BAF02F-DB27-485D-99DA-A9BF779A3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9675" y="2486025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S/3</a:t>
            </a:r>
          </a:p>
        </p:txBody>
      </p:sp>
      <p:sp>
        <p:nvSpPr>
          <p:cNvPr id="96264" name="Rectangle 7">
            <a:extLst>
              <a:ext uri="{FF2B5EF4-FFF2-40B4-BE49-F238E27FC236}">
                <a16:creationId xmlns:a16="http://schemas.microsoft.com/office/drawing/2014/main" id="{C3A44A41-A7BF-4452-B483-4500DD2EF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900" y="5470525"/>
            <a:ext cx="35956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400" i="1">
                <a:solidFill>
                  <a:srgbClr val="FF0000"/>
                </a:solidFill>
                <a:ea typeface="新細明體" panose="02020500000000000000" pitchFamily="18" charset="-120"/>
                <a:hlinkClick r:id="rId6"/>
              </a:rPr>
              <a:t>http://en.wikipedia.org/wiki/Koch_snowflake</a:t>
            </a:r>
            <a:endParaRPr lang="zh-TW" altLang="en-US" sz="1400" i="1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96265" name="Text Box 8">
            <a:extLst>
              <a:ext uri="{FF2B5EF4-FFF2-40B4-BE49-F238E27FC236}">
                <a16:creationId xmlns:a16="http://schemas.microsoft.com/office/drawing/2014/main" id="{074CE425-2074-4C1F-B53F-E74B92BB2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0563" y="5081588"/>
            <a:ext cx="29289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600" i="1">
                <a:ea typeface="新細明體" panose="02020500000000000000" pitchFamily="18" charset="-120"/>
              </a:rPr>
              <a:t>A special kind of </a:t>
            </a:r>
            <a:r>
              <a:rPr lang="en-US" altLang="zh-TW" sz="1600" i="1">
                <a:solidFill>
                  <a:srgbClr val="FF0000"/>
                </a:solidFill>
                <a:ea typeface="新細明體" panose="02020500000000000000" pitchFamily="18" charset="-120"/>
                <a:hlinkClick r:id="rId7"/>
              </a:rPr>
              <a:t>fractal</a:t>
            </a:r>
            <a:r>
              <a:rPr lang="en-US" altLang="zh-TW" sz="1600" i="1">
                <a:ea typeface="新細明體" panose="02020500000000000000" pitchFamily="18" charset="-120"/>
              </a:rPr>
              <a:t> curves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投影片編號版面配置區 5">
            <a:extLst>
              <a:ext uri="{FF2B5EF4-FFF2-40B4-BE49-F238E27FC236}">
                <a16:creationId xmlns:a16="http://schemas.microsoft.com/office/drawing/2014/main" id="{86D6B338-7D71-49A6-912C-6E32AA28F0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A1EA27-DD5B-4DC4-A21B-53B3757BEB61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3E01CAE6-F277-4AA8-A8D9-1BCFD50F3D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The Nonhomogeneous Recurrence Relation</a:t>
            </a:r>
          </a:p>
        </p:txBody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535BC489-E3F3-4938-9F60-CED47B941F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</a:pPr>
            <a:r>
              <a:rPr lang="en-US" altLang="zh-TW" b="1"/>
              <a:t>Ex 10.34</a:t>
            </a:r>
            <a:r>
              <a:rPr lang="en-US" altLang="zh-TW"/>
              <a:t> : Solve the recurrence relation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+2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- 4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+1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+ 3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-200 </a:t>
            </a:r>
            <a:r>
              <a:rPr lang="en-US" altLang="zh-TW"/>
              <a:t>for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/>
              <a:t> and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3000 </a:t>
            </a:r>
            <a:r>
              <a:rPr lang="en-US" altLang="zh-TW"/>
              <a:t>and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 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3300</a:t>
            </a:r>
            <a:r>
              <a:rPr lang="en-US" altLang="zh-TW"/>
              <a:t>.</a:t>
            </a:r>
          </a:p>
          <a:p>
            <a:pPr marL="914400" lvl="1" indent="-457200" eaLnBrk="1" hangingPunct="1">
              <a:lnSpc>
                <a:spcPct val="90000"/>
              </a:lnSpc>
            </a:pPr>
            <a:r>
              <a:rPr lang="en-US" altLang="zh-TW" sz="2800" b="1">
                <a:solidFill>
                  <a:schemeClr val="accent2"/>
                </a:solidFill>
              </a:rPr>
              <a:t>Solution </a:t>
            </a:r>
          </a:p>
          <a:p>
            <a:pPr marL="1295400" lvl="2" indent="-3810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(3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 b="1" i="1" baseline="300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800"/>
              <a:t>.</a:t>
            </a:r>
          </a:p>
          <a:p>
            <a:pPr marL="1295400" lvl="2" indent="-3810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800"/>
              <a:t>Let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(p)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="1" i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+2) - 4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+1) + 3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-200 </a:t>
            </a:r>
            <a:endParaRPr lang="en-US" altLang="zh-TW" sz="2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95400" lvl="2" indent="-3810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100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95400" lvl="2" indent="-3810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(3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)+100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1295400" lvl="2" indent="-3810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100(3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)+2900+100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投影片編號版面配置區 7">
            <a:extLst>
              <a:ext uri="{FF2B5EF4-FFF2-40B4-BE49-F238E27FC236}">
                <a16:creationId xmlns:a16="http://schemas.microsoft.com/office/drawing/2014/main" id="{8C71A913-E179-4CF5-983E-83D5A1BC68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B83F8D-1611-4C2A-A00D-E3CDCEA44AC2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F2203726-6A91-49F0-9C2E-EA90C2D22B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The Nonhomogeneous Recurrence Relation</a:t>
            </a:r>
          </a:p>
        </p:txBody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E3CC9F83-44D4-483E-B210-EB727BB8CFE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17638"/>
            <a:ext cx="8291513" cy="4525962"/>
          </a:xfrm>
        </p:spPr>
        <p:txBody>
          <a:bodyPr/>
          <a:lstStyle/>
          <a:p>
            <a:pPr eaLnBrk="1" hangingPunct="1"/>
            <a:r>
              <a:rPr lang="en-US" altLang="zh-TW" sz="2400"/>
              <a:t>Two procedures of computing the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/>
              <a:t>th Fibonacci number in Figure 10.15. Which one is more efficient? </a:t>
            </a:r>
          </a:p>
          <a:p>
            <a:pPr eaLnBrk="1" hangingPunct="1"/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-2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+ 1</a:t>
            </a:r>
          </a:p>
        </p:txBody>
      </p:sp>
      <p:graphicFrame>
        <p:nvGraphicFramePr>
          <p:cNvPr id="100357" name="Object 4">
            <a:extLst>
              <a:ext uri="{FF2B5EF4-FFF2-40B4-BE49-F238E27FC236}">
                <a16:creationId xmlns:a16="http://schemas.microsoft.com/office/drawing/2014/main" id="{36D0C99D-E08E-4BFB-BD12-0EE80847A262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5399088" y="2936875"/>
          <a:ext cx="3529012" cy="344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0" name="點陣圖影像" r:id="rId4" imgW="2752381" imgH="2685714" progId="Paint.Picture">
                  <p:embed/>
                </p:oleObj>
              </mc:Choice>
              <mc:Fallback>
                <p:oleObj name="點陣圖影像" r:id="rId4" imgW="2752381" imgH="2685714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9088" y="2936875"/>
                        <a:ext cx="3529012" cy="344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8" name="Object 5">
            <a:extLst>
              <a:ext uri="{FF2B5EF4-FFF2-40B4-BE49-F238E27FC236}">
                <a16:creationId xmlns:a16="http://schemas.microsoft.com/office/drawing/2014/main" id="{71006717-0941-4625-84AE-9351A1079B0A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814388" y="3989388"/>
          <a:ext cx="4537075" cy="243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1" name="點陣圖影像" r:id="rId6" imgW="2762636" imgH="1523810" progId="Paint.Picture">
                  <p:embed/>
                </p:oleObj>
              </mc:Choice>
              <mc:Fallback>
                <p:oleObj name="點陣圖影像" r:id="rId6" imgW="2762636" imgH="1523810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388" y="3989388"/>
                        <a:ext cx="4537075" cy="2439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0359" name="Picture 6">
            <a:extLst>
              <a:ext uri="{FF2B5EF4-FFF2-40B4-BE49-F238E27FC236}">
                <a16:creationId xmlns:a16="http://schemas.microsoft.com/office/drawing/2014/main" id="{02F5C8DC-E366-48FA-A34C-1035CCDB9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2805113"/>
            <a:ext cx="421957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投影片編號版面配置區 5">
            <a:extLst>
              <a:ext uri="{FF2B5EF4-FFF2-40B4-BE49-F238E27FC236}">
                <a16:creationId xmlns:a16="http://schemas.microsoft.com/office/drawing/2014/main" id="{126049C9-73EC-470B-8562-FFE52C838F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B3D280-B294-40FA-9AC2-2FCAED6E755C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2A8B5578-37E5-4207-969E-D74BA3DBB3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497887" cy="1184275"/>
          </a:xfrm>
        </p:spPr>
        <p:txBody>
          <a:bodyPr/>
          <a:lstStyle/>
          <a:p>
            <a:pPr eaLnBrk="1" hangingPunct="1"/>
            <a:r>
              <a:rPr lang="en-US" altLang="zh-TW" sz="2600"/>
              <a:t>Particular Solutions to Nonhomogeneous Recurrence Relation</a:t>
            </a:r>
          </a:p>
        </p:txBody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568C4B8B-9E2C-4EC2-8158-A81E663E01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9875" y="1171575"/>
            <a:ext cx="8280400" cy="4752975"/>
          </a:xfrm>
        </p:spPr>
        <p:txBody>
          <a:bodyPr/>
          <a:lstStyle/>
          <a:p>
            <a:pPr marL="625475" indent="-625475" eaLnBrk="1" hangingPunct="1">
              <a:lnSpc>
                <a:spcPct val="90000"/>
              </a:lnSpc>
            </a:pP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-2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 …+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25475" indent="-625475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400"/>
              <a:t>(1)</a:t>
            </a:r>
            <a:r>
              <a:rPr lang="en-US" altLang="zh-TW" sz="2400">
                <a:cs typeface="Times New Roman" panose="02020603050405020304" pitchFamily="18" charset="0"/>
              </a:rPr>
              <a:t>   </a:t>
            </a:r>
            <a:r>
              <a:rPr lang="en-US" altLang="zh-TW" sz="2400"/>
              <a:t>If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400"/>
              <a:t> is a constant multiple of one of the forms in the first column of Table 10.2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400" baseline="30000"/>
              <a:t> </a:t>
            </a:r>
            <a:r>
              <a:rPr lang="en-US" altLang="zh-TW" sz="2400"/>
              <a:t>in the second column .</a:t>
            </a:r>
          </a:p>
          <a:p>
            <a:pPr marL="625475" indent="-625475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400"/>
              <a:t>(2)</a:t>
            </a:r>
            <a:r>
              <a:rPr lang="en-US" altLang="zh-TW" sz="2400">
                <a:cs typeface="Times New Roman" panose="02020603050405020304" pitchFamily="18" charset="0"/>
              </a:rPr>
              <a:t>   </a:t>
            </a:r>
            <a:r>
              <a:rPr lang="en-US" altLang="zh-TW" sz="2400"/>
              <a:t>When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400"/>
              <a:t> comprises a sum of constant multiples of terms. </a:t>
            </a:r>
          </a:p>
          <a:p>
            <a:pPr marL="1090613" lvl="1" eaLnBrk="1" hangingPunct="1">
              <a:lnSpc>
                <a:spcPct val="90000"/>
              </a:lnSpc>
            </a:pPr>
            <a:r>
              <a:rPr lang="en-US" altLang="zh-TW"/>
              <a:t>E.g.,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+ 3sin 2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 + 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sin 2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cos 2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25475" indent="-625475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400"/>
              <a:t>(3)</a:t>
            </a:r>
            <a:r>
              <a:rPr lang="en-US" altLang="zh-TW" sz="2400">
                <a:cs typeface="Times New Roman" panose="02020603050405020304" pitchFamily="18" charset="0"/>
              </a:rPr>
              <a:t>   </a:t>
            </a:r>
            <a:r>
              <a:rPr lang="en-US" altLang="zh-TW" sz="2400"/>
              <a:t>If a summand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4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400"/>
              <a:t> of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400"/>
              <a:t> is a solution of the associated homogeneous relation.</a:t>
            </a:r>
          </a:p>
          <a:p>
            <a:pPr marL="1090613" lvl="1" eaLnBrk="1" hangingPunct="1">
              <a:lnSpc>
                <a:spcPct val="90000"/>
              </a:lnSpc>
            </a:pPr>
            <a:r>
              <a:rPr lang="en-US" altLang="zh-TW"/>
              <a:t>If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/>
              <a:t> causes this problem, we multiply the trial solution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/>
              <a:t>corresponding to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/>
              <a:t> by the smallest power of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, say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/>
              <a:t>, for which no summand of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/>
              <a:t> is a solution of the associated homogeneous relation. Thus,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baseline="-30000"/>
              <a:t> </a:t>
            </a:r>
            <a:r>
              <a:rPr lang="en-US" altLang="zh-TW"/>
              <a:t>is the corresponding part of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投影片編號版面配置區 6">
            <a:extLst>
              <a:ext uri="{FF2B5EF4-FFF2-40B4-BE49-F238E27FC236}">
                <a16:creationId xmlns:a16="http://schemas.microsoft.com/office/drawing/2014/main" id="{4EB50DCB-5F56-4BE5-8C5D-9A3E80E785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560DA4-A736-429F-9CB1-D774BA1DA0B2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D824F9C9-5D58-48E4-904D-D560E24D47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507413" cy="1295400"/>
          </a:xfrm>
        </p:spPr>
        <p:txBody>
          <a:bodyPr/>
          <a:lstStyle/>
          <a:p>
            <a:pPr eaLnBrk="1" hangingPunct="1"/>
            <a:r>
              <a:rPr lang="en-US" altLang="zh-TW" sz="3000"/>
              <a:t>The First-Order Linear Recurrence Relation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F3361045-253C-447A-9122-C851419C914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7867650" cy="13620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/>
              <a:t>Refer to examples </a:t>
            </a:r>
            <a:r>
              <a:rPr lang="en-US" altLang="zh-TW">
                <a:cs typeface="Times New Roman" panose="02020603050405020304" pitchFamily="18" charset="0"/>
              </a:rPr>
              <a:t>1.37</a:t>
            </a:r>
            <a:r>
              <a:rPr lang="en-US" altLang="zh-TW"/>
              <a:t>, </a:t>
            </a:r>
            <a:r>
              <a:rPr lang="en-US" altLang="zh-TW">
                <a:cs typeface="Times New Roman" panose="02020603050405020304" pitchFamily="18" charset="0"/>
              </a:rPr>
              <a:t>3.11</a:t>
            </a:r>
            <a:r>
              <a:rPr lang="en-US" altLang="zh-TW"/>
              <a:t>, </a:t>
            </a:r>
            <a:r>
              <a:rPr lang="en-US" altLang="zh-TW">
                <a:cs typeface="Times New Roman" panose="02020603050405020304" pitchFamily="18" charset="0"/>
              </a:rPr>
              <a:t>4.12</a:t>
            </a:r>
            <a:r>
              <a:rPr lang="en-US" altLang="zh-TW"/>
              <a:t>, and </a:t>
            </a:r>
            <a:r>
              <a:rPr lang="en-US" altLang="zh-TW">
                <a:cs typeface="Times New Roman" panose="02020603050405020304" pitchFamily="18" charset="0"/>
              </a:rPr>
              <a:t>9.12</a:t>
            </a:r>
            <a:r>
              <a:rPr lang="en-US" altLang="zh-TW"/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b="1"/>
              <a:t>Ex 10.3</a:t>
            </a:r>
            <a:r>
              <a:rPr lang="en-US" altLang="zh-TW"/>
              <a:t> : Let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count the number of compositions of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, we find that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/>
              <a:t>		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1,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</a:p>
        </p:txBody>
      </p:sp>
      <p:graphicFrame>
        <p:nvGraphicFramePr>
          <p:cNvPr id="12293" name="Object 4">
            <a:extLst>
              <a:ext uri="{FF2B5EF4-FFF2-40B4-BE49-F238E27FC236}">
                <a16:creationId xmlns:a16="http://schemas.microsoft.com/office/drawing/2014/main" id="{C082009D-1F5F-45B6-AC7D-9CDD6BF292F0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2339975" y="3275013"/>
          <a:ext cx="5040313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影像文件" r:id="rId4" imgW="5226908" imgH="3398108" progId="Imaging.Docume">
                  <p:embed/>
                </p:oleObj>
              </mc:Choice>
              <mc:Fallback>
                <p:oleObj name="影像文件" r:id="rId4" imgW="5226908" imgH="3398108" progId="Imaging.Docum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275013"/>
                        <a:ext cx="5040313" cy="306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投影片編號版面配置區 3">
            <a:extLst>
              <a:ext uri="{FF2B5EF4-FFF2-40B4-BE49-F238E27FC236}">
                <a16:creationId xmlns:a16="http://schemas.microsoft.com/office/drawing/2014/main" id="{732D432E-A073-4554-859E-DDA844893A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849446-D7C2-40FC-A263-00047FF8BF1E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graphicFrame>
        <p:nvGraphicFramePr>
          <p:cNvPr id="104451" name="Object 2">
            <a:extLst>
              <a:ext uri="{FF2B5EF4-FFF2-40B4-BE49-F238E27FC236}">
                <a16:creationId xmlns:a16="http://schemas.microsoft.com/office/drawing/2014/main" id="{682DBA2A-0769-497B-8B36-A9DE1064CC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765175"/>
          <a:ext cx="8280400" cy="505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2" name="點陣圖影像" r:id="rId4" imgW="6695238" imgH="4086795" progId="Paint.Picture">
                  <p:embed/>
                </p:oleObj>
              </mc:Choice>
              <mc:Fallback>
                <p:oleObj name="點陣圖影像" r:id="rId4" imgW="6695238" imgH="4086795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765175"/>
                        <a:ext cx="8280400" cy="505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投影片編號版面配置區 5">
            <a:extLst>
              <a:ext uri="{FF2B5EF4-FFF2-40B4-BE49-F238E27FC236}">
                <a16:creationId xmlns:a16="http://schemas.microsoft.com/office/drawing/2014/main" id="{245FB79C-C84C-4294-90E6-3A3C0C572B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78CF9A-4041-4917-AC2C-D777932C1886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8C0BA11-8770-4232-8E15-5218EA2A6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2600"/>
              <a:t>Particular Solutions to Nonhomogeneous Recurrence Relation</a:t>
            </a:r>
          </a:p>
        </p:txBody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97F27FEE-4000-4240-BD21-A6B2B1DFCD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b="1"/>
              <a:t>Ex 10.36</a:t>
            </a:r>
            <a:r>
              <a:rPr lang="en-US" altLang="zh-TW"/>
              <a:t> : For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people at a party, each of them shakes hands with others.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/>
              <a:t> counts the total number of handshakes: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800" i="1"/>
              <a:t>             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+1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2,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1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800"/>
              <a:t>Let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TW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800"/>
              <a:t>By the </a:t>
            </a:r>
            <a:r>
              <a:rPr lang="en-US" altLang="zh-TW" sz="2800" u="sng"/>
              <a:t>third remark</a:t>
            </a:r>
            <a:r>
              <a:rPr lang="en-US" altLang="zh-TW" sz="2800"/>
              <a:t> stated above, multiplying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800"/>
              <a:t> by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/>
              <a:t>, then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½ 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-½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(½)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 (- ½)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 (½)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 (-½)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=0</a:t>
            </a:r>
            <a:endParaRPr lang="en-US" altLang="zh-TW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(½)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7">
            <a:extLst>
              <a:ext uri="{FF2B5EF4-FFF2-40B4-BE49-F238E27FC236}">
                <a16:creationId xmlns:a16="http://schemas.microsoft.com/office/drawing/2014/main" id="{27951C18-8370-4841-9341-B73E3EF97B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A1929B3-F364-4650-9C99-89E53CC6497B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3EE8207F-50C7-4B31-9D47-905A43520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2600"/>
              <a:t>Particular Solutions to Nonhomogeneous Recurrence Relation</a:t>
            </a:r>
          </a:p>
        </p:txBody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9C6AC693-2778-4DE6-9830-DC944DE86A9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91513" cy="4525963"/>
          </a:xfrm>
        </p:spPr>
        <p:txBody>
          <a:bodyPr/>
          <a:lstStyle/>
          <a:p>
            <a:pPr eaLnBrk="1" hangingPunct="1"/>
            <a:r>
              <a:rPr lang="en-US" altLang="zh-TW" b="1"/>
              <a:t>Ex 10.37</a:t>
            </a:r>
            <a:r>
              <a:rPr lang="en-US" altLang="zh-TW"/>
              <a:t> :</a:t>
            </a:r>
            <a:r>
              <a:rPr lang="en-US" altLang="zh-TW" i="1"/>
              <a:t>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+2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- 10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+1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+ 21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eaLnBrk="1" hangingPunct="1"/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(3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(7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08549" name="Object 4">
            <a:extLst>
              <a:ext uri="{FF2B5EF4-FFF2-40B4-BE49-F238E27FC236}">
                <a16:creationId xmlns:a16="http://schemas.microsoft.com/office/drawing/2014/main" id="{775DEE6C-C0EC-4862-A15D-63B6692BB00B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1908175" y="3009900"/>
          <a:ext cx="4752975" cy="300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4" name="點陣圖影像" r:id="rId4" imgW="6133333" imgH="3982006" progId="Paint.Picture">
                  <p:embed/>
                </p:oleObj>
              </mc:Choice>
              <mc:Fallback>
                <p:oleObj name="點陣圖影像" r:id="rId4" imgW="6133333" imgH="3982006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009900"/>
                        <a:ext cx="4752975" cy="300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50" name="Line 5">
            <a:extLst>
              <a:ext uri="{FF2B5EF4-FFF2-40B4-BE49-F238E27FC236}">
                <a16:creationId xmlns:a16="http://schemas.microsoft.com/office/drawing/2014/main" id="{081D95B7-1748-4EE3-B4C1-E879760513E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6463" y="5254625"/>
            <a:ext cx="503237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8551" name="Line 6">
            <a:extLst>
              <a:ext uri="{FF2B5EF4-FFF2-40B4-BE49-F238E27FC236}">
                <a16:creationId xmlns:a16="http://schemas.microsoft.com/office/drawing/2014/main" id="{15EFD8F0-4858-42C6-B061-2EE8A743E80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6463" y="5589588"/>
            <a:ext cx="503237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8552" name="Line 7">
            <a:extLst>
              <a:ext uri="{FF2B5EF4-FFF2-40B4-BE49-F238E27FC236}">
                <a16:creationId xmlns:a16="http://schemas.microsoft.com/office/drawing/2014/main" id="{CF60AC51-D3A4-4E3D-A2BE-4877624CEE8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6463" y="5876925"/>
            <a:ext cx="503237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8553" name="Line 8">
            <a:extLst>
              <a:ext uri="{FF2B5EF4-FFF2-40B4-BE49-F238E27FC236}">
                <a16:creationId xmlns:a16="http://schemas.microsoft.com/office/drawing/2014/main" id="{661F874B-3BE7-46B6-B1F7-820E9B2BDE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4525" y="5876925"/>
            <a:ext cx="503238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投影片編號版面配置區 7">
            <a:extLst>
              <a:ext uri="{FF2B5EF4-FFF2-40B4-BE49-F238E27FC236}">
                <a16:creationId xmlns:a16="http://schemas.microsoft.com/office/drawing/2014/main" id="{800D3541-5DD5-4D7E-9040-5818ABA4C0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C98CD4-B9BC-458B-AB9B-D44B54F7571A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pic>
        <p:nvPicPr>
          <p:cNvPr id="110595" name="Picture 2">
            <a:extLst>
              <a:ext uri="{FF2B5EF4-FFF2-40B4-BE49-F238E27FC236}">
                <a16:creationId xmlns:a16="http://schemas.microsoft.com/office/drawing/2014/main" id="{47C9D75B-3EDC-4959-BC49-8B0AEF925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132138"/>
            <a:ext cx="3168650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596" name="Rectangle 3">
            <a:extLst>
              <a:ext uri="{FF2B5EF4-FFF2-40B4-BE49-F238E27FC236}">
                <a16:creationId xmlns:a16="http://schemas.microsoft.com/office/drawing/2014/main" id="{103B7ECA-95A9-4529-B373-BC9E454760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10.4 The Method of Generating Functions</a:t>
            </a:r>
            <a:r>
              <a:rPr lang="en-US" altLang="zh-TW" sz="3500"/>
              <a:t> </a:t>
            </a:r>
          </a:p>
        </p:txBody>
      </p:sp>
      <p:sp>
        <p:nvSpPr>
          <p:cNvPr id="110597" name="Rectangle 4">
            <a:extLst>
              <a:ext uri="{FF2B5EF4-FFF2-40B4-BE49-F238E27FC236}">
                <a16:creationId xmlns:a16="http://schemas.microsoft.com/office/drawing/2014/main" id="{B80D83CB-3E86-46A2-B114-291D8F3F9E8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91513" cy="2305050"/>
          </a:xfrm>
        </p:spPr>
        <p:txBody>
          <a:bodyPr/>
          <a:lstStyle/>
          <a:p>
            <a:pPr eaLnBrk="1" hangingPunct="1"/>
            <a:r>
              <a:rPr lang="en-US" altLang="zh-TW" sz="2400" b="1"/>
              <a:t>Ex 10.38</a:t>
            </a:r>
            <a:r>
              <a:rPr lang="en-US" altLang="zh-TW" sz="2400"/>
              <a:t> :  Solve the relation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- 3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1,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r>
              <a:rPr lang="en-US" altLang="zh-TW" sz="2400"/>
              <a:t>.</a:t>
            </a:r>
          </a:p>
          <a:p>
            <a:pPr lvl="1" eaLnBrk="1" hangingPunct="1"/>
            <a:r>
              <a:rPr lang="en-US" altLang="zh-TW"/>
              <a:t>Let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 =              </a:t>
            </a:r>
            <a:r>
              <a:rPr lang="en-US" altLang="zh-TW"/>
              <a:t>be the generating function for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10598" name="Picture 5">
            <a:extLst>
              <a:ext uri="{FF2B5EF4-FFF2-40B4-BE49-F238E27FC236}">
                <a16:creationId xmlns:a16="http://schemas.microsoft.com/office/drawing/2014/main" id="{49C18EDE-7A93-4BB4-B70B-65DDC2ECB420}"/>
              </a:ext>
            </a:extLst>
          </p:cNvPr>
          <p:cNvPicPr>
            <a:picLocks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7450" y="3886200"/>
            <a:ext cx="5543550" cy="855663"/>
          </a:xfrm>
          <a:noFill/>
        </p:spPr>
      </p:pic>
      <p:sp>
        <p:nvSpPr>
          <p:cNvPr id="110599" name="Rectangle 6">
            <a:extLst>
              <a:ext uri="{FF2B5EF4-FFF2-40B4-BE49-F238E27FC236}">
                <a16:creationId xmlns:a16="http://schemas.microsoft.com/office/drawing/2014/main" id="{8B27C02B-61A9-47FE-B152-DCEB4AB73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3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  <p:graphicFrame>
        <p:nvGraphicFramePr>
          <p:cNvPr id="110600" name="Object 7">
            <a:extLst>
              <a:ext uri="{FF2B5EF4-FFF2-40B4-BE49-F238E27FC236}">
                <a16:creationId xmlns:a16="http://schemas.microsoft.com/office/drawing/2014/main" id="{74E64274-29E9-4BDF-AB45-E2A7E18D58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313" y="1911350"/>
          <a:ext cx="863600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3" name="方程式" r:id="rId6" imgW="520474" imgH="431613" progId="Equation.3">
                  <p:embed/>
                </p:oleObj>
              </mc:Choice>
              <mc:Fallback>
                <p:oleObj name="方程式" r:id="rId6" imgW="520474" imgH="43161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911350"/>
                        <a:ext cx="863600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0601" name="Picture 8">
            <a:extLst>
              <a:ext uri="{FF2B5EF4-FFF2-40B4-BE49-F238E27FC236}">
                <a16:creationId xmlns:a16="http://schemas.microsoft.com/office/drawing/2014/main" id="{2A3E19D3-A80C-4D74-8A71-76F4DA3D60EB}"/>
              </a:ext>
            </a:extLst>
          </p:cNvPr>
          <p:cNvPicPr>
            <a:picLocks noChangeAspect="1" noChangeArrowheads="1"/>
          </p:cNvPicPr>
          <p:nvPr>
            <p:ph sz="quarter" idx="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2988" y="4760913"/>
            <a:ext cx="3743325" cy="736600"/>
          </a:xfrm>
          <a:noFill/>
        </p:spPr>
      </p:pic>
      <p:pic>
        <p:nvPicPr>
          <p:cNvPr id="110602" name="Picture 9">
            <a:extLst>
              <a:ext uri="{FF2B5EF4-FFF2-40B4-BE49-F238E27FC236}">
                <a16:creationId xmlns:a16="http://schemas.microsoft.com/office/drawing/2014/main" id="{38AF7841-54FF-4256-A4B4-C13D9E360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5589588"/>
            <a:ext cx="7345363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投影片編號版面配置區 3">
            <a:extLst>
              <a:ext uri="{FF2B5EF4-FFF2-40B4-BE49-F238E27FC236}">
                <a16:creationId xmlns:a16="http://schemas.microsoft.com/office/drawing/2014/main" id="{E5600C68-22C5-4511-A9B7-6802290A4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74AF74A-AA3E-4482-B8DB-8B63106B0220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pic>
        <p:nvPicPr>
          <p:cNvPr id="112643" name="Picture 2">
            <a:extLst>
              <a:ext uri="{FF2B5EF4-FFF2-40B4-BE49-F238E27FC236}">
                <a16:creationId xmlns:a16="http://schemas.microsoft.com/office/drawing/2014/main" id="{C7FA488E-87EA-4AE6-ABFE-4AAC32650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620713"/>
            <a:ext cx="8027988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44" name="Picture 3">
            <a:extLst>
              <a:ext uri="{FF2B5EF4-FFF2-40B4-BE49-F238E27FC236}">
                <a16:creationId xmlns:a16="http://schemas.microsoft.com/office/drawing/2014/main" id="{4050DFCF-6A4E-4E22-B23D-3356F8709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492375"/>
            <a:ext cx="8137525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45" name="Picture 4">
            <a:extLst>
              <a:ext uri="{FF2B5EF4-FFF2-40B4-BE49-F238E27FC236}">
                <a16:creationId xmlns:a16="http://schemas.microsoft.com/office/drawing/2014/main" id="{17CE8983-34E9-464C-A20F-0DA72C9B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300663"/>
            <a:ext cx="51847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投影片編號版面配置區 7">
            <a:extLst>
              <a:ext uri="{FF2B5EF4-FFF2-40B4-BE49-F238E27FC236}">
                <a16:creationId xmlns:a16="http://schemas.microsoft.com/office/drawing/2014/main" id="{3B044C0A-FA62-408D-A77A-C3D03E6C9D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30E602E-9AB7-46AE-8674-16819789F498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DEA26FBD-E095-470E-AFEA-D2262F76D2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The Method of Generating Functions</a:t>
            </a:r>
          </a:p>
        </p:txBody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4AC670B8-8A58-45E9-AA26-0889B4896E6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7639050" cy="19923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b="1"/>
              <a:t>Ex 10.39</a:t>
            </a:r>
            <a:r>
              <a:rPr lang="en-US" altLang="zh-TW" sz="2400"/>
              <a:t> : Solve the relation </a:t>
            </a:r>
            <a:br>
              <a:rPr lang="en-US" altLang="zh-TW" sz="2400"/>
            </a:b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+2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- 5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+1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+ 6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2,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3,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7</a:t>
            </a:r>
            <a:r>
              <a:rPr lang="en-US" altLang="zh-TW" sz="2400"/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/>
              <a:t>Let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)=           </a:t>
            </a:r>
            <a:r>
              <a:rPr lang="en-US" altLang="zh-TW"/>
              <a:t>   be the generating function for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114693" name="Object 4">
            <a:extLst>
              <a:ext uri="{FF2B5EF4-FFF2-40B4-BE49-F238E27FC236}">
                <a16:creationId xmlns:a16="http://schemas.microsoft.com/office/drawing/2014/main" id="{D9FC6860-6DAC-4D71-B17C-9EB7C7A4DE46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1258888" y="3398838"/>
          <a:ext cx="7075487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8" name="影像文件" r:id="rId4" imgW="4174006" imgH="2713597" progId="Imaging.Docume">
                  <p:embed/>
                </p:oleObj>
              </mc:Choice>
              <mc:Fallback>
                <p:oleObj name="影像文件" r:id="rId4" imgW="4174006" imgH="2713597" progId="Imaging.Docum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398838"/>
                        <a:ext cx="7075487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4" name="Rectangle 5">
            <a:extLst>
              <a:ext uri="{FF2B5EF4-FFF2-40B4-BE49-F238E27FC236}">
                <a16:creationId xmlns:a16="http://schemas.microsoft.com/office/drawing/2014/main" id="{BB499C9D-6582-42E6-B5B4-476C5FB8C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1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  <p:graphicFrame>
        <p:nvGraphicFramePr>
          <p:cNvPr id="114695" name="Object 6">
            <a:extLst>
              <a:ext uri="{FF2B5EF4-FFF2-40B4-BE49-F238E27FC236}">
                <a16:creationId xmlns:a16="http://schemas.microsoft.com/office/drawing/2014/main" id="{A1E66F94-6993-4819-85F5-54F573E38B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5875" y="2298700"/>
          <a:ext cx="863600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9" name="方程式" r:id="rId6" imgW="520474" imgH="431613" progId="Equation.3">
                  <p:embed/>
                </p:oleObj>
              </mc:Choice>
              <mc:Fallback>
                <p:oleObj name="方程式" r:id="rId6" imgW="520474" imgH="43161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298700"/>
                        <a:ext cx="863600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6" name="Object 7">
            <a:extLst>
              <a:ext uri="{FF2B5EF4-FFF2-40B4-BE49-F238E27FC236}">
                <a16:creationId xmlns:a16="http://schemas.microsoft.com/office/drawing/2014/main" id="{EA43F119-478F-4900-A55A-7EBA5B2F1BA6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1220788" y="4343400"/>
          <a:ext cx="7089775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0" name="影像文件" r:id="rId8" imgW="4219540" imgH="2743200" progId="Imaging.Docume">
                  <p:embed/>
                </p:oleObj>
              </mc:Choice>
              <mc:Fallback>
                <p:oleObj name="影像文件" r:id="rId8" imgW="4219540" imgH="2743200" progId="Imaging.Docum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88" y="4343400"/>
                        <a:ext cx="7089775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7" name="Object 8">
            <a:extLst>
              <a:ext uri="{FF2B5EF4-FFF2-40B4-BE49-F238E27FC236}">
                <a16:creationId xmlns:a16="http://schemas.microsoft.com/office/drawing/2014/main" id="{3DC679C0-D651-4CB5-8450-58ECBB083B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5332413"/>
          <a:ext cx="7056437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1" name="影像文件" r:id="rId10" imgW="3893871" imgH="2531477" progId="Imaging.Docume">
                  <p:embed/>
                </p:oleObj>
              </mc:Choice>
              <mc:Fallback>
                <p:oleObj name="影像文件" r:id="rId10" imgW="3893871" imgH="2531477" progId="Imaging.Docume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332413"/>
                        <a:ext cx="7056437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投影片編號版面配置區 3">
            <a:extLst>
              <a:ext uri="{FF2B5EF4-FFF2-40B4-BE49-F238E27FC236}">
                <a16:creationId xmlns:a16="http://schemas.microsoft.com/office/drawing/2014/main" id="{B77AB95C-EE84-4A69-A400-BBCF980577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0B59EA2-CFC6-47EE-9755-4F5BB7F4ED54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graphicFrame>
        <p:nvGraphicFramePr>
          <p:cNvPr id="116739" name="Object 2">
            <a:extLst>
              <a:ext uri="{FF2B5EF4-FFF2-40B4-BE49-F238E27FC236}">
                <a16:creationId xmlns:a16="http://schemas.microsoft.com/office/drawing/2014/main" id="{E3127852-7F18-42D1-9E64-9019EF8A00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1412875"/>
          <a:ext cx="8424862" cy="379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0" name="影像文件" r:id="rId4" imgW="7075449" imgH="4599878" progId="Imaging.Docume">
                  <p:embed/>
                </p:oleObj>
              </mc:Choice>
              <mc:Fallback>
                <p:oleObj name="影像文件" r:id="rId4" imgW="7075449" imgH="4599878" progId="Imaging.Docum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412875"/>
                        <a:ext cx="8424862" cy="379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投影片編號版面配置區 5">
            <a:extLst>
              <a:ext uri="{FF2B5EF4-FFF2-40B4-BE49-F238E27FC236}">
                <a16:creationId xmlns:a16="http://schemas.microsoft.com/office/drawing/2014/main" id="{9AAED437-A211-4FD5-A111-0E48B375D7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2849212-24E8-4E72-B127-139271B2E880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57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BCD714A2-4666-4178-B40C-D0F350CCA0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The Method of Generating Functions</a:t>
            </a:r>
          </a:p>
        </p:txBody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74F22325-B158-496B-9B3E-667EBEF016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b="1"/>
              <a:t>Ex 10.40</a:t>
            </a:r>
            <a:r>
              <a:rPr lang="en-US" altLang="zh-TW"/>
              <a:t> : Let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TW"/>
              <a:t>the number of ways we can select, with repetitions allowed,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/>
              <a:t> objects from a set of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distinct objects.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/>
              <a:t>Let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altLang="zh-TW"/>
              <a:t>be the set, consider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/>
              <a:t> is never selected: the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/>
              <a:t> objects from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- 1,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/>
              <a:t> is selected at least once: must select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r -1</a:t>
            </a:r>
            <a:r>
              <a:rPr lang="en-US" altLang="zh-TW" sz="2800"/>
              <a:t> objects from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- 1)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/>
              <a:t>Then </a:t>
            </a:r>
            <a:r>
              <a:rPr lang="en-US" altLang="zh-TW" b="1" i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b="1" i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b="1" i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TW" b="1" i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b="1" i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-1, </a:t>
            </a:r>
            <a:r>
              <a:rPr lang="en-US" altLang="zh-TW" b="1" i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altLang="zh-TW" b="1" i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b="1" i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b="1" i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/>
              <a:t>Let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                 </a:t>
            </a:r>
            <a:r>
              <a:rPr lang="en-US" altLang="zh-TW"/>
              <a:t>be the generating function for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, 0)</a:t>
            </a:r>
            <a:r>
              <a:rPr lang="en-US" altLang="zh-TW">
                <a:cs typeface="Times New Roman" panose="02020603050405020304" pitchFamily="18" charset="0"/>
              </a:rPr>
              <a:t>,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, 1)</a:t>
            </a:r>
            <a:r>
              <a:rPr lang="en-US" altLang="zh-TW">
                <a:cs typeface="Times New Roman" panose="02020603050405020304" pitchFamily="18" charset="0"/>
              </a:rPr>
              <a:t>,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, 2)</a:t>
            </a:r>
            <a:r>
              <a:rPr lang="en-US" altLang="zh-TW">
                <a:cs typeface="Times New Roman" panose="02020603050405020304" pitchFamily="18" charset="0"/>
              </a:rPr>
              <a:t>,…, </a:t>
            </a:r>
          </a:p>
        </p:txBody>
      </p:sp>
      <p:sp>
        <p:nvSpPr>
          <p:cNvPr id="118789" name="Rectangle 4">
            <a:extLst>
              <a:ext uri="{FF2B5EF4-FFF2-40B4-BE49-F238E27FC236}">
                <a16:creationId xmlns:a16="http://schemas.microsoft.com/office/drawing/2014/main" id="{7525840B-1435-47BE-ACB8-CD66D08ED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1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  <p:graphicFrame>
        <p:nvGraphicFramePr>
          <p:cNvPr id="118790" name="Object 5">
            <a:extLst>
              <a:ext uri="{FF2B5EF4-FFF2-40B4-BE49-F238E27FC236}">
                <a16:creationId xmlns:a16="http://schemas.microsoft.com/office/drawing/2014/main" id="{B964BBF0-B8EA-4431-85B2-248C56545A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1050" y="4864100"/>
          <a:ext cx="1512888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1" name="方程式" r:id="rId4" imgW="774364" imgH="431613" progId="Equation.3">
                  <p:embed/>
                </p:oleObj>
              </mc:Choice>
              <mc:Fallback>
                <p:oleObj name="方程式" r:id="rId4" imgW="774364" imgH="43161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864100"/>
                        <a:ext cx="1512888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投影片編號版面配置區 3">
            <a:extLst>
              <a:ext uri="{FF2B5EF4-FFF2-40B4-BE49-F238E27FC236}">
                <a16:creationId xmlns:a16="http://schemas.microsoft.com/office/drawing/2014/main" id="{50EEACEF-9073-43B4-9E46-1C0F7024F5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77638D-C71D-4336-9799-3441ADCA6B39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58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graphicFrame>
        <p:nvGraphicFramePr>
          <p:cNvPr id="361474" name="Object 2">
            <a:extLst>
              <a:ext uri="{FF2B5EF4-FFF2-40B4-BE49-F238E27FC236}">
                <a16:creationId xmlns:a16="http://schemas.microsoft.com/office/drawing/2014/main" id="{FF882D26-31AB-48B2-8A4F-D858C9CC3B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6625" y="381000"/>
          <a:ext cx="5768975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1" name="影像文件" r:id="rId4" imgW="4159045" imgH="2703871" progId="Imaging.Docume">
                  <p:embed/>
                </p:oleObj>
              </mc:Choice>
              <mc:Fallback>
                <p:oleObj name="影像文件" r:id="rId4" imgW="4159045" imgH="2703871" progId="Imaging.Docum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625" y="381000"/>
                        <a:ext cx="5768975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1475" name="Object 3">
            <a:extLst>
              <a:ext uri="{FF2B5EF4-FFF2-40B4-BE49-F238E27FC236}">
                <a16:creationId xmlns:a16="http://schemas.microsoft.com/office/drawing/2014/main" id="{6F718043-7544-4186-8168-4C37E1CCB0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7038" y="1676400"/>
          <a:ext cx="7908925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2" name="影像文件" r:id="rId6" imgW="5773003" imgH="3753134" progId="Imaging.Docume">
                  <p:embed/>
                </p:oleObj>
              </mc:Choice>
              <mc:Fallback>
                <p:oleObj name="影像文件" r:id="rId6" imgW="5773003" imgH="3753134" progId="Imaging.Docum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8" y="1676400"/>
                        <a:ext cx="7908925" cy="161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1479" name="Group 7">
            <a:extLst>
              <a:ext uri="{FF2B5EF4-FFF2-40B4-BE49-F238E27FC236}">
                <a16:creationId xmlns:a16="http://schemas.microsoft.com/office/drawing/2014/main" id="{EC435E14-41DC-4F5A-ADE3-69606EEDA2BB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5634038"/>
            <a:ext cx="8431212" cy="1039812"/>
            <a:chOff x="301" y="3549"/>
            <a:chExt cx="5311" cy="655"/>
          </a:xfrm>
        </p:grpSpPr>
        <p:graphicFrame>
          <p:nvGraphicFramePr>
            <p:cNvPr id="120839" name="Object 4">
              <a:extLst>
                <a:ext uri="{FF2B5EF4-FFF2-40B4-BE49-F238E27FC236}">
                  <a16:creationId xmlns:a16="http://schemas.microsoft.com/office/drawing/2014/main" id="{52B59AF0-220E-448C-B675-7424478B49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1" y="3549"/>
            <a:ext cx="5234" cy="4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843" name="影像文件" r:id="rId8" imgW="5605670" imgH="3644348" progId="Imaging.Docume">
                    <p:embed/>
                  </p:oleObj>
                </mc:Choice>
                <mc:Fallback>
                  <p:oleObj name="影像文件" r:id="rId8" imgW="5605670" imgH="3644348" progId="Imaging.Docume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" y="3549"/>
                          <a:ext cx="5234" cy="4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0840" name="Rectangle 5">
              <a:extLst>
                <a:ext uri="{FF2B5EF4-FFF2-40B4-BE49-F238E27FC236}">
                  <a16:creationId xmlns:a16="http://schemas.microsoft.com/office/drawing/2014/main" id="{ABC41C8F-8DEE-4FE8-9F03-285BCF2C6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" y="3791"/>
              <a:ext cx="3144" cy="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ea typeface="新細明體" panose="02020500000000000000" pitchFamily="18" charset="-120"/>
              </a:endParaRPr>
            </a:p>
          </p:txBody>
        </p:sp>
      </p:grpSp>
      <p:pic>
        <p:nvPicPr>
          <p:cNvPr id="361478" name="Picture 6">
            <a:extLst>
              <a:ext uri="{FF2B5EF4-FFF2-40B4-BE49-F238E27FC236}">
                <a16:creationId xmlns:a16="http://schemas.microsoft.com/office/drawing/2014/main" id="{ACA571EA-868F-4D8D-8F8E-6FCA873F9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3519488"/>
            <a:ext cx="6899275" cy="211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6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6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6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6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投影片編號版面配置區 7">
            <a:extLst>
              <a:ext uri="{FF2B5EF4-FFF2-40B4-BE49-F238E27FC236}">
                <a16:creationId xmlns:a16="http://schemas.microsoft.com/office/drawing/2014/main" id="{646D9ED3-EA79-4B4B-A6AF-41214B2209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B9B2112-4E35-424A-9AAC-9C2EDB34205C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59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C2F0F5A1-9A2C-4B5C-8FF2-0BE0349DFA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10.5 A Special Kind of Nonlinear Recurrence Relation</a:t>
            </a:r>
            <a:r>
              <a:rPr lang="en-US" altLang="zh-TW" sz="3500"/>
              <a:t> </a:t>
            </a:r>
          </a:p>
        </p:txBody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099267C1-9B0D-483D-BC41-1C59EDF83EC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8218488" cy="44116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b="1"/>
              <a:t>Ex 10.42</a:t>
            </a:r>
            <a:r>
              <a:rPr lang="en-US" altLang="zh-TW"/>
              <a:t> :  Let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denote the number of rooted ordered binary trees on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vertices.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5 </a:t>
            </a:r>
            <a:r>
              <a:rPr lang="en-US" altLang="zh-TW"/>
              <a:t>is shown in Figure 10.18.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n+1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+…+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/>
              <a:t>Let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(x) =                </a:t>
            </a:r>
            <a:r>
              <a:rPr lang="en-US" altLang="zh-TW"/>
              <a:t>be the generating function for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aphicFrame>
        <p:nvGraphicFramePr>
          <p:cNvPr id="122885" name="Object 4">
            <a:extLst>
              <a:ext uri="{FF2B5EF4-FFF2-40B4-BE49-F238E27FC236}">
                <a16:creationId xmlns:a16="http://schemas.microsoft.com/office/drawing/2014/main" id="{4D98E747-6B05-4917-A765-21E3A4F0CF80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2339975" y="4365625"/>
          <a:ext cx="4679950" cy="179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7" name="影像文件" r:id="rId4" imgW="5089358" imgH="3308684" progId="Imaging.Docume">
                  <p:embed/>
                </p:oleObj>
              </mc:Choice>
              <mc:Fallback>
                <p:oleObj name="影像文件" r:id="rId4" imgW="5089358" imgH="3308684" progId="Imaging.Docum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365625"/>
                        <a:ext cx="4679950" cy="179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6" name="Object 5">
            <a:extLst>
              <a:ext uri="{FF2B5EF4-FFF2-40B4-BE49-F238E27FC236}">
                <a16:creationId xmlns:a16="http://schemas.microsoft.com/office/drawing/2014/main" id="{19DF8EEC-BF64-4647-8634-F76C7F8AD151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2627313" y="3332163"/>
          <a:ext cx="868362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8" name="方程式" r:id="rId6" imgW="495085" imgH="431613" progId="Equation.3">
                  <p:embed/>
                </p:oleObj>
              </mc:Choice>
              <mc:Fallback>
                <p:oleObj name="方程式" r:id="rId6" imgW="495085" imgH="43161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332163"/>
                        <a:ext cx="868362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投影片編號版面配置區 5">
            <a:extLst>
              <a:ext uri="{FF2B5EF4-FFF2-40B4-BE49-F238E27FC236}">
                <a16:creationId xmlns:a16="http://schemas.microsoft.com/office/drawing/2014/main" id="{4AAB32C9-82DC-40E4-9329-7F9F046266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65400C-74C6-4914-85EE-DADBC4916F47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243ACA87-5848-431F-8834-FC6DCB9A26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The First-Order Linear Recurrence Relation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ACD8741C-ACA5-4F26-BB0B-22BA67945B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The recurrence relation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= 0 </a:t>
            </a:r>
            <a:r>
              <a:rPr lang="en-US" altLang="zh-TW"/>
              <a:t>is called </a:t>
            </a:r>
            <a:r>
              <a:rPr lang="en-US" altLang="zh-TW" u="sng"/>
              <a:t>linear</a:t>
            </a:r>
            <a:r>
              <a:rPr lang="en-US" altLang="zh-TW"/>
              <a:t> because each term appears to the first power.</a:t>
            </a:r>
          </a:p>
          <a:p>
            <a:pPr eaLnBrk="1" hangingPunct="1"/>
            <a:r>
              <a:rPr lang="en-US" altLang="zh-TW"/>
              <a:t>Sometimes a nonlinear recurrence (e.g.,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+1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- 3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US" altLang="zh-TW"/>
              <a:t>) relation can be transformed to a linear one by a suitable algebraic substitution. </a:t>
            </a:r>
          </a:p>
          <a:p>
            <a:pPr eaLnBrk="1" hangingPunct="1"/>
            <a:r>
              <a:rPr lang="en-US" altLang="zh-TW" b="1"/>
              <a:t>Ex 10.4</a:t>
            </a:r>
            <a:r>
              <a:rPr lang="en-US" altLang="zh-TW"/>
              <a:t> : Find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TW"/>
              <a:t> if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5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/>
              <a:t>where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&gt; 0 </a:t>
            </a:r>
            <a:r>
              <a:rPr lang="en-US" altLang="zh-TW"/>
              <a:t>for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/>
              <a:t> and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altLang="zh-TW"/>
              <a:t>. </a:t>
            </a:r>
          </a:p>
          <a:p>
            <a:pPr lvl="1" eaLnBrk="1" hangingPunct="1"/>
            <a:r>
              <a:rPr lang="en-US" altLang="zh-TW" sz="2800"/>
              <a:t>Let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/>
              <a:t>.  Then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5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/>
              <a:t>(linear) for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br>
              <a:rPr lang="en-US" altLang="zh-TW" sz="2800"/>
            </a:br>
            <a:r>
              <a:rPr lang="en-US" altLang="zh-TW" sz="2800"/>
              <a:t>and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4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4 </a:t>
            </a:r>
            <a:r>
              <a:rPr lang="en-US" altLang="zh-TW" sz="2800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TW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投影片編號版面配置區 6">
            <a:extLst>
              <a:ext uri="{FF2B5EF4-FFF2-40B4-BE49-F238E27FC236}">
                <a16:creationId xmlns:a16="http://schemas.microsoft.com/office/drawing/2014/main" id="{77C1F123-1F7D-4F47-A37E-39A88C798E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464E22-B363-4AD3-8D6F-89450970C526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60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AF128D7F-0D02-471A-9F24-44E47F17E7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A Special Kind of Nonlinear Recurrence Relation</a:t>
            </a:r>
            <a:r>
              <a:rPr lang="en-US" altLang="zh-TW" sz="3500"/>
              <a:t> </a:t>
            </a:r>
          </a:p>
        </p:txBody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7AF685C5-D5D0-4178-ACDF-74B3F08AC6E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038" y="1484313"/>
            <a:ext cx="8351837" cy="4525962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</a:pP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n+1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+…+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marL="914400" lvl="1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800"/>
              <a:t> vertices on the left,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/>
              <a:t> vertices on the right</a:t>
            </a:r>
            <a:br>
              <a:rPr lang="en-US" altLang="zh-TW" sz="2800"/>
            </a:b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914400" lvl="1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/>
              <a:t> vertices on the left,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-1</a:t>
            </a:r>
            <a:r>
              <a:rPr lang="en-US" altLang="zh-TW" sz="2800"/>
              <a:t> vertices</a:t>
            </a:r>
            <a:br>
              <a:rPr lang="en-US" altLang="zh-TW" sz="2800"/>
            </a:br>
            <a:r>
              <a:rPr lang="en-US" altLang="zh-TW" sz="2800"/>
              <a:t> on the right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US" altLang="zh-TW" sz="2800" i="1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800"/>
              <a:t> vertices on the left,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/>
              <a:t>vertices</a:t>
            </a:r>
            <a:br>
              <a:rPr lang="en-US" altLang="zh-TW" sz="2800"/>
            </a:br>
            <a:r>
              <a:rPr lang="en-US" altLang="zh-TW" sz="2800"/>
              <a:t> on the right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 - i</a:t>
            </a:r>
          </a:p>
          <a:p>
            <a:pPr marL="914400" lvl="1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/>
              <a:t> vertices on the left, </a:t>
            </a:r>
            <a:r>
              <a:rPr lang="en-US" altLang="zh-TW" sz="2800" i="1"/>
              <a:t>none</a:t>
            </a:r>
            <a:r>
              <a:rPr lang="en-US" altLang="zh-TW" sz="2800"/>
              <a:t> </a:t>
            </a:r>
            <a:br>
              <a:rPr lang="en-US" altLang="zh-TW" sz="2800"/>
            </a:br>
            <a:r>
              <a:rPr lang="en-US" altLang="zh-TW" sz="2800"/>
              <a:t>on the right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TW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4933" name="Picture 9">
            <a:extLst>
              <a:ext uri="{FF2B5EF4-FFF2-40B4-BE49-F238E27FC236}">
                <a16:creationId xmlns:a16="http://schemas.microsoft.com/office/drawing/2014/main" id="{70BFF336-7EF0-4555-8868-114A0C7FB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8" y="2781300"/>
            <a:ext cx="265747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投影片編號版面配置區 3">
            <a:extLst>
              <a:ext uri="{FF2B5EF4-FFF2-40B4-BE49-F238E27FC236}">
                <a16:creationId xmlns:a16="http://schemas.microsoft.com/office/drawing/2014/main" id="{843957C0-7E14-413B-B722-D4A998424D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AF4BE8-D8D5-4929-A077-9DCF932DAD58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61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graphicFrame>
        <p:nvGraphicFramePr>
          <p:cNvPr id="126979" name="Object 2">
            <a:extLst>
              <a:ext uri="{FF2B5EF4-FFF2-40B4-BE49-F238E27FC236}">
                <a16:creationId xmlns:a16="http://schemas.microsoft.com/office/drawing/2014/main" id="{7280B335-ED4E-4BAB-BECD-67B8A9A285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1268413"/>
          <a:ext cx="7848600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3" name="影像文件" r:id="rId4" imgW="3660485" imgH="2379748" progId="Imaging.Docume">
                  <p:embed/>
                </p:oleObj>
              </mc:Choice>
              <mc:Fallback>
                <p:oleObj name="影像文件" r:id="rId4" imgW="3660485" imgH="2379748" progId="Imaging.Docum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268413"/>
                        <a:ext cx="7848600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0" name="Object 4">
            <a:extLst>
              <a:ext uri="{FF2B5EF4-FFF2-40B4-BE49-F238E27FC236}">
                <a16:creationId xmlns:a16="http://schemas.microsoft.com/office/drawing/2014/main" id="{47D542BD-366E-4A85-8909-9D4EEAA395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3429000"/>
          <a:ext cx="7704138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4" name="影像文件" r:id="rId6" imgW="4362307" imgH="2836015" progId="Imaging.Docume">
                  <p:embed/>
                </p:oleObj>
              </mc:Choice>
              <mc:Fallback>
                <p:oleObj name="影像文件" r:id="rId6" imgW="4362307" imgH="2836015" progId="Imaging.Docum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429000"/>
                        <a:ext cx="7704138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1" name="Object 5">
            <a:extLst>
              <a:ext uri="{FF2B5EF4-FFF2-40B4-BE49-F238E27FC236}">
                <a16:creationId xmlns:a16="http://schemas.microsoft.com/office/drawing/2014/main" id="{5649A3B0-9B7E-42F9-B1A8-637380294F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4581525"/>
          <a:ext cx="76327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5" name="影像文件" r:id="rId8" imgW="6308203" imgH="474562" progId="Imaging.Docume">
                  <p:embed/>
                </p:oleObj>
              </mc:Choice>
              <mc:Fallback>
                <p:oleObj name="影像文件" r:id="rId8" imgW="6308203" imgH="474562" progId="Imaging.Docum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581525"/>
                        <a:ext cx="763270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6982" name="Picture 6">
            <a:extLst>
              <a:ext uri="{FF2B5EF4-FFF2-40B4-BE49-F238E27FC236}">
                <a16:creationId xmlns:a16="http://schemas.microsoft.com/office/drawing/2014/main" id="{7F55F034-C207-49E0-B9BF-76AED4161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2085975"/>
            <a:ext cx="7281862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3">
            <a:extLst>
              <a:ext uri="{FF2B5EF4-FFF2-40B4-BE49-F238E27FC236}">
                <a16:creationId xmlns:a16="http://schemas.microsoft.com/office/drawing/2014/main" id="{1E24E77E-CE81-40F7-82D8-EC14444DAE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DE43D9-3F1E-4AFC-9C4C-DE4290DAF157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62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graphicFrame>
        <p:nvGraphicFramePr>
          <p:cNvPr id="129027" name="Object 2">
            <a:extLst>
              <a:ext uri="{FF2B5EF4-FFF2-40B4-BE49-F238E27FC236}">
                <a16:creationId xmlns:a16="http://schemas.microsoft.com/office/drawing/2014/main" id="{7F714CB7-27BB-44F3-A670-4300F1D55E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075" y="1295400"/>
          <a:ext cx="8961438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28" name="影像文件" r:id="rId4" imgW="8002577" imgH="5202621" progId="Imaging.Docume">
                  <p:embed/>
                </p:oleObj>
              </mc:Choice>
              <mc:Fallback>
                <p:oleObj name="影像文件" r:id="rId4" imgW="8002577" imgH="5202621" progId="Imaging.Docum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" y="1295400"/>
                        <a:ext cx="8961438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投影片編號版面配置區 3">
            <a:extLst>
              <a:ext uri="{FF2B5EF4-FFF2-40B4-BE49-F238E27FC236}">
                <a16:creationId xmlns:a16="http://schemas.microsoft.com/office/drawing/2014/main" id="{BCDA4D92-D522-492A-9B09-CB02E3E60F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D51EB5-D454-4A99-A1A4-A243744461E7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63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graphicFrame>
        <p:nvGraphicFramePr>
          <p:cNvPr id="131075" name="Object 2">
            <a:extLst>
              <a:ext uri="{FF2B5EF4-FFF2-40B4-BE49-F238E27FC236}">
                <a16:creationId xmlns:a16="http://schemas.microsoft.com/office/drawing/2014/main" id="{D9737620-363F-4B9D-A5DB-E4C29B2CDB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981075"/>
          <a:ext cx="6624637" cy="140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0" name="影像文件" r:id="rId4" imgW="3592488" imgH="2335542" progId="Imaging.Docume">
                  <p:embed/>
                </p:oleObj>
              </mc:Choice>
              <mc:Fallback>
                <p:oleObj name="影像文件" r:id="rId4" imgW="3592488" imgH="2335542" progId="Imaging.Docum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981075"/>
                        <a:ext cx="6624637" cy="1401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6" name="Object 3">
            <a:extLst>
              <a:ext uri="{FF2B5EF4-FFF2-40B4-BE49-F238E27FC236}">
                <a16:creationId xmlns:a16="http://schemas.microsoft.com/office/drawing/2014/main" id="{F26FFBEF-EE70-411E-95AB-EB085C7971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2636838"/>
          <a:ext cx="7421562" cy="146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1" name="影像文件" r:id="rId6" imgW="4497572" imgH="2923953" progId="Imaging.Docume">
                  <p:embed/>
                </p:oleObj>
              </mc:Choice>
              <mc:Fallback>
                <p:oleObj name="影像文件" r:id="rId6" imgW="4497572" imgH="2923953" progId="Imaging.Docum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636838"/>
                        <a:ext cx="7421562" cy="146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7" name="Object 4">
            <a:extLst>
              <a:ext uri="{FF2B5EF4-FFF2-40B4-BE49-F238E27FC236}">
                <a16:creationId xmlns:a16="http://schemas.microsoft.com/office/drawing/2014/main" id="{F6CE5693-1850-406D-8D8C-69144C37B4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4076700"/>
          <a:ext cx="6850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2" name="影像文件" r:id="rId8" imgW="4660135" imgH="3029639" progId="Imaging.Docume">
                  <p:embed/>
                </p:oleObj>
              </mc:Choice>
              <mc:Fallback>
                <p:oleObj name="影像文件" r:id="rId8" imgW="4660135" imgH="3029639" progId="Imaging.Docum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076700"/>
                        <a:ext cx="6850063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78" name="Text Box 5">
            <a:extLst>
              <a:ext uri="{FF2B5EF4-FFF2-40B4-BE49-F238E27FC236}">
                <a16:creationId xmlns:a16="http://schemas.microsoft.com/office/drawing/2014/main" id="{539D230B-32F0-4C09-B3B5-2CB6BDC8A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52514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  <p:sp>
        <p:nvSpPr>
          <p:cNvPr id="131079" name="Rectangle 6">
            <a:extLst>
              <a:ext uri="{FF2B5EF4-FFF2-40B4-BE49-F238E27FC236}">
                <a16:creationId xmlns:a16="http://schemas.microsoft.com/office/drawing/2014/main" id="{E8B4BBF1-D770-4DC3-82EB-231C6BF02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300663"/>
            <a:ext cx="5181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TW" altLang="en-US" sz="1800" i="1">
                <a:ea typeface="新細明體" panose="02020500000000000000" pitchFamily="18" charset="-120"/>
              </a:rPr>
              <a:t> </a:t>
            </a:r>
            <a:r>
              <a:rPr lang="zh-TW" altLang="en-US" sz="1800" i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i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</a:t>
            </a:r>
            <a:r>
              <a:rPr lang="en-US" altLang="zh-TW" i="1" baseline="-250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</a:t>
            </a:r>
            <a:r>
              <a:rPr lang="en-US" altLang="zh-TW" i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>
                <a:ea typeface="新細明體" panose="02020500000000000000" pitchFamily="18" charset="-120"/>
              </a:rPr>
              <a:t>are called</a:t>
            </a:r>
            <a:r>
              <a:rPr lang="en-US" altLang="zh-TW" i="1">
                <a:ea typeface="新細明體" panose="02020500000000000000" pitchFamily="18" charset="-120"/>
              </a:rPr>
              <a:t> Catalan numbers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編號版面配置區 7">
            <a:extLst>
              <a:ext uri="{FF2B5EF4-FFF2-40B4-BE49-F238E27FC236}">
                <a16:creationId xmlns:a16="http://schemas.microsoft.com/office/drawing/2014/main" id="{42FF699C-F0AF-4805-BA0A-AF72BD5AEE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4995111-7A75-4DBA-874A-898FA3FD1B6A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64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graphicFrame>
        <p:nvGraphicFramePr>
          <p:cNvPr id="133123" name="Object 2">
            <a:extLst>
              <a:ext uri="{FF2B5EF4-FFF2-40B4-BE49-F238E27FC236}">
                <a16:creationId xmlns:a16="http://schemas.microsoft.com/office/drawing/2014/main" id="{6B81448F-43D5-47BD-B833-59896617B07D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6084888" y="2468563"/>
          <a:ext cx="2898775" cy="190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0" name="點陣圖影像" r:id="rId4" imgW="5982535" imgH="3924848" progId="Paint.Picture">
                  <p:embed/>
                </p:oleObj>
              </mc:Choice>
              <mc:Fallback>
                <p:oleObj name="點陣圖影像" r:id="rId4" imgW="5982535" imgH="3924848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2468563"/>
                        <a:ext cx="2898775" cy="190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24" name="Rectangle 3">
            <a:extLst>
              <a:ext uri="{FF2B5EF4-FFF2-40B4-BE49-F238E27FC236}">
                <a16:creationId xmlns:a16="http://schemas.microsoft.com/office/drawing/2014/main" id="{5E5BA49C-A1C2-4D14-9348-4C7C125FB9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A Special Kind of Nonlinear Recurrence Relation</a:t>
            </a:r>
            <a:r>
              <a:rPr lang="en-US" altLang="zh-TW" sz="3500"/>
              <a:t> </a:t>
            </a:r>
          </a:p>
        </p:txBody>
      </p:sp>
      <p:sp>
        <p:nvSpPr>
          <p:cNvPr id="133125" name="Rectangle 4">
            <a:extLst>
              <a:ext uri="{FF2B5EF4-FFF2-40B4-BE49-F238E27FC236}">
                <a16:creationId xmlns:a16="http://schemas.microsoft.com/office/drawing/2014/main" id="{FB02872E-76A3-4ED9-A113-04C2CF2C37D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8218488" cy="4411662"/>
          </a:xfrm>
        </p:spPr>
        <p:txBody>
          <a:bodyPr/>
          <a:lstStyle/>
          <a:p>
            <a:pPr marL="533400" indent="-533400" eaLnBrk="1" hangingPunct="1"/>
            <a:r>
              <a:rPr lang="en-US" altLang="zh-TW" sz="2100" b="1"/>
              <a:t>Ex 10.43</a:t>
            </a:r>
            <a:r>
              <a:rPr lang="en-US" altLang="zh-TW" sz="2200"/>
              <a:t> : permute </a:t>
            </a:r>
            <a:r>
              <a:rPr lang="en-US" altLang="zh-TW" sz="2200">
                <a:latin typeface="Times New Roman" panose="02020603050405020304" pitchFamily="18" charset="0"/>
                <a:cs typeface="Times New Roman" panose="02020603050405020304" pitchFamily="18" charset="0"/>
              </a:rPr>
              <a:t>1, 2, 3,…, n</a:t>
            </a:r>
            <a:r>
              <a:rPr lang="en-US" altLang="zh-TW" sz="2200"/>
              <a:t>, which must be pushed onto the top of the stack in the order given.</a:t>
            </a:r>
          </a:p>
          <a:p>
            <a:pPr marL="914400" lvl="1" indent="-457200" eaLnBrk="1" hangingPunct="1"/>
            <a:r>
              <a:rPr lang="en-US" altLang="zh-TW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200">
                <a:latin typeface="Times New Roman" panose="02020603050405020304" pitchFamily="18" charset="0"/>
                <a:cs typeface="Times New Roman" panose="02020603050405020304" pitchFamily="18" charset="0"/>
              </a:rPr>
              <a:t> = 0 </a:t>
            </a:r>
            <a:r>
              <a:rPr lang="en-US" altLang="zh-TW" sz="2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1</a:t>
            </a:r>
            <a:endParaRPr lang="en-US" altLang="zh-TW" sz="2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/>
            <a:r>
              <a:rPr lang="en-US" altLang="zh-TW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200">
                <a:latin typeface="Times New Roman" panose="02020603050405020304" pitchFamily="18" charset="0"/>
                <a:cs typeface="Times New Roman" panose="02020603050405020304" pitchFamily="18" charset="0"/>
              </a:rPr>
              <a:t> = 1 </a:t>
            </a:r>
            <a:r>
              <a:rPr lang="en-US" altLang="zh-TW" sz="2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1</a:t>
            </a:r>
          </a:p>
          <a:p>
            <a:pPr marL="914400" lvl="1" indent="-457200" eaLnBrk="1" hangingPunct="1"/>
            <a:r>
              <a:rPr lang="en-US" altLang="zh-TW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200">
                <a:latin typeface="Times New Roman" panose="02020603050405020304" pitchFamily="18" charset="0"/>
                <a:cs typeface="Times New Roman" panose="02020603050405020304" pitchFamily="18" charset="0"/>
              </a:rPr>
              <a:t> = 2 </a:t>
            </a:r>
            <a:r>
              <a:rPr lang="en-US" altLang="zh-TW" sz="2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2</a:t>
            </a:r>
          </a:p>
          <a:p>
            <a:pPr marL="914400" lvl="1" indent="-457200" eaLnBrk="1" hangingPunct="1"/>
            <a:r>
              <a:rPr lang="en-US" altLang="zh-TW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200">
                <a:latin typeface="Times New Roman" panose="02020603050405020304" pitchFamily="18" charset="0"/>
                <a:cs typeface="Times New Roman" panose="02020603050405020304" pitchFamily="18" charset="0"/>
              </a:rPr>
              <a:t> = 3 </a:t>
            </a:r>
            <a:r>
              <a:rPr lang="en-US" altLang="zh-TW" sz="2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5</a:t>
            </a:r>
          </a:p>
          <a:p>
            <a:pPr marL="914400" lvl="1" indent="-457200" eaLnBrk="1" hangingPunct="1"/>
            <a:r>
              <a:rPr lang="en-US" altLang="zh-TW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200">
                <a:latin typeface="Times New Roman" panose="02020603050405020304" pitchFamily="18" charset="0"/>
                <a:cs typeface="Times New Roman" panose="02020603050405020304" pitchFamily="18" charset="0"/>
              </a:rPr>
              <a:t> = 4 </a:t>
            </a:r>
            <a:r>
              <a:rPr lang="en-US" altLang="zh-TW" sz="2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14</a:t>
            </a:r>
          </a:p>
        </p:txBody>
      </p:sp>
      <p:pic>
        <p:nvPicPr>
          <p:cNvPr id="133126" name="Picture 5">
            <a:extLst>
              <a:ext uri="{FF2B5EF4-FFF2-40B4-BE49-F238E27FC236}">
                <a16:creationId xmlns:a16="http://schemas.microsoft.com/office/drawing/2014/main" id="{AED8CEDB-2B55-4BDB-80AD-7078C2A98271}"/>
              </a:ext>
            </a:extLst>
          </p:cNvPr>
          <p:cNvPicPr>
            <a:picLocks noChangeAspect="1" noChangeArrowheads="1"/>
          </p:cNvPicPr>
          <p:nvPr>
            <p:ph sz="quarter" idx="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7675" y="2940050"/>
            <a:ext cx="4176713" cy="1501775"/>
          </a:xfrm>
          <a:noFill/>
        </p:spPr>
      </p:pic>
      <p:pic>
        <p:nvPicPr>
          <p:cNvPr id="133127" name="Picture 6">
            <a:extLst>
              <a:ext uri="{FF2B5EF4-FFF2-40B4-BE49-F238E27FC236}">
                <a16:creationId xmlns:a16="http://schemas.microsoft.com/office/drawing/2014/main" id="{A3B257A8-DE94-4F49-965A-6525C5729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365625"/>
            <a:ext cx="784860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28" name="Rectangle 9">
            <a:extLst>
              <a:ext uri="{FF2B5EF4-FFF2-40B4-BE49-F238E27FC236}">
                <a16:creationId xmlns:a16="http://schemas.microsoft.com/office/drawing/2014/main" id="{44AB2A1E-415A-4DE4-8CB6-A77954632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513" y="3167063"/>
            <a:ext cx="142875" cy="1223962"/>
          </a:xfrm>
          <a:prstGeom prst="rect">
            <a:avLst/>
          </a:prstGeom>
          <a:noFill/>
          <a:ln w="9525">
            <a:solidFill>
              <a:srgbClr val="FF33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  <p:sp>
        <p:nvSpPr>
          <p:cNvPr id="133129" name="Rectangle 15">
            <a:extLst>
              <a:ext uri="{FF2B5EF4-FFF2-40B4-BE49-F238E27FC236}">
                <a16:creationId xmlns:a16="http://schemas.microsoft.com/office/drawing/2014/main" id="{8AB9745E-B9E3-49FF-9F87-AED6ABCB1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8813" y="3160713"/>
            <a:ext cx="142875" cy="1223962"/>
          </a:xfrm>
          <a:prstGeom prst="rect">
            <a:avLst/>
          </a:prstGeom>
          <a:noFill/>
          <a:ln w="9525">
            <a:solidFill>
              <a:srgbClr val="FF33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  <p:sp>
        <p:nvSpPr>
          <p:cNvPr id="133130" name="Rectangle 16">
            <a:extLst>
              <a:ext uri="{FF2B5EF4-FFF2-40B4-BE49-F238E27FC236}">
                <a16:creationId xmlns:a16="http://schemas.microsoft.com/office/drawing/2014/main" id="{4BC42AA8-6C79-4F23-91E0-182B01F9B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463" y="3160713"/>
            <a:ext cx="142875" cy="1223962"/>
          </a:xfrm>
          <a:prstGeom prst="rect">
            <a:avLst/>
          </a:prstGeom>
          <a:noFill/>
          <a:ln w="9525">
            <a:solidFill>
              <a:srgbClr val="FF33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  <p:sp>
        <p:nvSpPr>
          <p:cNvPr id="133131" name="Rectangle 17">
            <a:extLst>
              <a:ext uri="{FF2B5EF4-FFF2-40B4-BE49-F238E27FC236}">
                <a16:creationId xmlns:a16="http://schemas.microsoft.com/office/drawing/2014/main" id="{AE4D6BA3-2B82-4126-BEA3-BE062DAE0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4813" y="3148013"/>
            <a:ext cx="142875" cy="1223962"/>
          </a:xfrm>
          <a:prstGeom prst="rect">
            <a:avLst/>
          </a:prstGeom>
          <a:noFill/>
          <a:ln w="9525">
            <a:solidFill>
              <a:srgbClr val="FF33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  <p:sp>
        <p:nvSpPr>
          <p:cNvPr id="373778" name="Rectangle 18">
            <a:extLst>
              <a:ext uri="{FF2B5EF4-FFF2-40B4-BE49-F238E27FC236}">
                <a16:creationId xmlns:a16="http://schemas.microsoft.com/office/drawing/2014/main" id="{2B76ABCF-D138-4FA2-9B8B-6922F5E8D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38" y="2727325"/>
            <a:ext cx="31257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i="1">
                <a:ea typeface="新細明體" panose="02020500000000000000" pitchFamily="18" charset="-120"/>
              </a:rPr>
              <a:t>a</a:t>
            </a:r>
            <a:r>
              <a:rPr lang="en-US" altLang="zh-TW" sz="1800" baseline="-25000">
                <a:ea typeface="新細明體" panose="02020500000000000000" pitchFamily="18" charset="-120"/>
              </a:rPr>
              <a:t>4</a:t>
            </a:r>
            <a:r>
              <a:rPr lang="en-US" altLang="zh-TW" sz="1800">
                <a:ea typeface="新細明體" panose="02020500000000000000" pitchFamily="18" charset="-120"/>
              </a:rPr>
              <a:t> = </a:t>
            </a:r>
            <a:r>
              <a:rPr lang="en-US" altLang="zh-TW" sz="1800" i="1">
                <a:ea typeface="新細明體" panose="02020500000000000000" pitchFamily="18" charset="-120"/>
              </a:rPr>
              <a:t>a</a:t>
            </a:r>
            <a:r>
              <a:rPr lang="en-US" altLang="zh-TW" sz="1800" baseline="-25000">
                <a:ea typeface="新細明體" panose="02020500000000000000" pitchFamily="18" charset="-120"/>
              </a:rPr>
              <a:t>0</a:t>
            </a:r>
            <a:r>
              <a:rPr lang="en-US" altLang="zh-TW" sz="1800" i="1">
                <a:ea typeface="新細明體" panose="02020500000000000000" pitchFamily="18" charset="-120"/>
              </a:rPr>
              <a:t>a</a:t>
            </a:r>
            <a:r>
              <a:rPr lang="en-US" altLang="zh-TW" sz="1800" baseline="-25000">
                <a:ea typeface="新細明體" panose="02020500000000000000" pitchFamily="18" charset="-120"/>
              </a:rPr>
              <a:t>3</a:t>
            </a:r>
            <a:r>
              <a:rPr lang="en-US" altLang="zh-TW" sz="1800">
                <a:ea typeface="新細明體" panose="02020500000000000000" pitchFamily="18" charset="-120"/>
              </a:rPr>
              <a:t> + </a:t>
            </a:r>
            <a:r>
              <a:rPr lang="en-US" altLang="zh-TW" sz="1800" i="1">
                <a:ea typeface="新細明體" panose="02020500000000000000" pitchFamily="18" charset="-120"/>
              </a:rPr>
              <a:t>a</a:t>
            </a:r>
            <a:r>
              <a:rPr lang="en-US" altLang="zh-TW" sz="1800" baseline="-25000">
                <a:ea typeface="新細明體" panose="02020500000000000000" pitchFamily="18" charset="-120"/>
              </a:rPr>
              <a:t>1</a:t>
            </a:r>
            <a:r>
              <a:rPr lang="en-US" altLang="zh-TW" sz="1800" i="1">
                <a:ea typeface="新細明體" panose="02020500000000000000" pitchFamily="18" charset="-120"/>
              </a:rPr>
              <a:t>a</a:t>
            </a:r>
            <a:r>
              <a:rPr lang="en-US" altLang="zh-TW" sz="1800" baseline="-25000">
                <a:ea typeface="新細明體" panose="02020500000000000000" pitchFamily="18" charset="-120"/>
              </a:rPr>
              <a:t>2</a:t>
            </a:r>
            <a:r>
              <a:rPr lang="en-US" altLang="zh-TW" sz="1800">
                <a:ea typeface="新細明體" panose="02020500000000000000" pitchFamily="18" charset="-120"/>
              </a:rPr>
              <a:t> + </a:t>
            </a:r>
            <a:r>
              <a:rPr lang="en-US" altLang="zh-TW" sz="1800" i="1">
                <a:ea typeface="新細明體" panose="02020500000000000000" pitchFamily="18" charset="-120"/>
              </a:rPr>
              <a:t>a</a:t>
            </a:r>
            <a:r>
              <a:rPr lang="en-US" altLang="zh-TW" sz="1800" baseline="-25000">
                <a:ea typeface="新細明體" panose="02020500000000000000" pitchFamily="18" charset="-120"/>
              </a:rPr>
              <a:t>2</a:t>
            </a:r>
            <a:r>
              <a:rPr lang="en-US" altLang="zh-TW" sz="1800" i="1">
                <a:ea typeface="新細明體" panose="02020500000000000000" pitchFamily="18" charset="-120"/>
              </a:rPr>
              <a:t>a</a:t>
            </a:r>
            <a:r>
              <a:rPr lang="en-US" altLang="zh-TW" sz="1800" baseline="-25000">
                <a:ea typeface="新細明體" panose="02020500000000000000" pitchFamily="18" charset="-120"/>
              </a:rPr>
              <a:t>1</a:t>
            </a:r>
            <a:r>
              <a:rPr lang="en-US" altLang="zh-TW" sz="1800">
                <a:ea typeface="新細明體" panose="02020500000000000000" pitchFamily="18" charset="-120"/>
              </a:rPr>
              <a:t> + </a:t>
            </a:r>
            <a:r>
              <a:rPr lang="en-US" altLang="zh-TW" sz="1800" i="1">
                <a:ea typeface="新細明體" panose="02020500000000000000" pitchFamily="18" charset="-120"/>
              </a:rPr>
              <a:t>a</a:t>
            </a:r>
            <a:r>
              <a:rPr lang="en-US" altLang="zh-TW" sz="1800" baseline="-25000">
                <a:ea typeface="新細明體" panose="02020500000000000000" pitchFamily="18" charset="-120"/>
              </a:rPr>
              <a:t>3</a:t>
            </a:r>
            <a:r>
              <a:rPr lang="en-US" altLang="zh-TW" sz="1800" i="1">
                <a:ea typeface="新細明體" panose="02020500000000000000" pitchFamily="18" charset="-120"/>
              </a:rPr>
              <a:t>a</a:t>
            </a:r>
            <a:r>
              <a:rPr lang="en-US" altLang="zh-TW" sz="1800" baseline="-25000">
                <a:ea typeface="新細明體" panose="02020500000000000000" pitchFamily="18" charset="-120"/>
              </a:rPr>
              <a:t>0</a:t>
            </a:r>
            <a:endParaRPr lang="zh-TW" altLang="en-US" sz="1800" baseline="-25000">
              <a:ea typeface="新細明體" panose="02020500000000000000" pitchFamily="18" charset="-120"/>
            </a:endParaRPr>
          </a:p>
        </p:txBody>
      </p:sp>
      <p:grpSp>
        <p:nvGrpSpPr>
          <p:cNvPr id="373785" name="Group 25">
            <a:extLst>
              <a:ext uri="{FF2B5EF4-FFF2-40B4-BE49-F238E27FC236}">
                <a16:creationId xmlns:a16="http://schemas.microsoft.com/office/drawing/2014/main" id="{A5D39ED4-0CDE-4770-AF2B-753A7DB55758}"/>
              </a:ext>
            </a:extLst>
          </p:cNvPr>
          <p:cNvGrpSpPr>
            <a:grpSpLocks/>
          </p:cNvGrpSpPr>
          <p:nvPr/>
        </p:nvGrpSpPr>
        <p:grpSpPr bwMode="auto">
          <a:xfrm>
            <a:off x="3817938" y="3033713"/>
            <a:ext cx="2673350" cy="344487"/>
            <a:chOff x="2405" y="1911"/>
            <a:chExt cx="1684" cy="217"/>
          </a:xfrm>
        </p:grpSpPr>
        <p:sp>
          <p:nvSpPr>
            <p:cNvPr id="133134" name="Line 19">
              <a:extLst>
                <a:ext uri="{FF2B5EF4-FFF2-40B4-BE49-F238E27FC236}">
                  <a16:creationId xmlns:a16="http://schemas.microsoft.com/office/drawing/2014/main" id="{267393F2-BF7B-4A64-9CDA-C896A1FFB8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05" y="1954"/>
              <a:ext cx="249" cy="171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3135" name="Line 20">
              <a:extLst>
                <a:ext uri="{FF2B5EF4-FFF2-40B4-BE49-F238E27FC236}">
                  <a16:creationId xmlns:a16="http://schemas.microsoft.com/office/drawing/2014/main" id="{B168D5DF-6170-4D33-85E4-D57B9C0630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43" y="1918"/>
              <a:ext cx="164" cy="21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3136" name="Line 21">
              <a:extLst>
                <a:ext uri="{FF2B5EF4-FFF2-40B4-BE49-F238E27FC236}">
                  <a16:creationId xmlns:a16="http://schemas.microsoft.com/office/drawing/2014/main" id="{6D0A394A-739E-4306-BC5D-E9D9696A1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39" y="1934"/>
              <a:ext cx="23" cy="16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3137" name="Line 22">
              <a:extLst>
                <a:ext uri="{FF2B5EF4-FFF2-40B4-BE49-F238E27FC236}">
                  <a16:creationId xmlns:a16="http://schemas.microsoft.com/office/drawing/2014/main" id="{6138688C-5ADC-4DA4-83B3-522D3CF5B7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6" y="1911"/>
              <a:ext cx="54" cy="20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3138" name="Line 23">
              <a:extLst>
                <a:ext uri="{FF2B5EF4-FFF2-40B4-BE49-F238E27FC236}">
                  <a16:creationId xmlns:a16="http://schemas.microsoft.com/office/drawing/2014/main" id="{176C4446-DD99-4CDF-8445-93B9694E24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5" y="1950"/>
              <a:ext cx="133" cy="15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3139" name="Line 24">
              <a:extLst>
                <a:ext uri="{FF2B5EF4-FFF2-40B4-BE49-F238E27FC236}">
                  <a16:creationId xmlns:a16="http://schemas.microsoft.com/office/drawing/2014/main" id="{B8CA591F-23BE-4AAF-95DC-95415BBB16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5" y="1941"/>
              <a:ext cx="264" cy="15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73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3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7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投影片編號版面配置區 6">
            <a:extLst>
              <a:ext uri="{FF2B5EF4-FFF2-40B4-BE49-F238E27FC236}">
                <a16:creationId xmlns:a16="http://schemas.microsoft.com/office/drawing/2014/main" id="{70499A86-A121-4F16-9F1B-DC57A5CCD7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146D00-008D-4396-83ED-2230AA79CF19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65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A15A4584-3B51-42C0-92CE-A27E5C9BB3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A Special Kind of Nonlinear Recurrence Relation</a:t>
            </a:r>
            <a:r>
              <a:rPr lang="en-US" altLang="zh-TW" sz="3500"/>
              <a:t> </a:t>
            </a:r>
          </a:p>
        </p:txBody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CD8DC727-1373-4077-B076-F9AEA89A3E3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8147050" cy="4411662"/>
          </a:xfrm>
        </p:spPr>
        <p:txBody>
          <a:bodyPr/>
          <a:lstStyle/>
          <a:p>
            <a:pPr marL="914400" lvl="1" indent="-457200" eaLnBrk="1" hangingPunct="1"/>
            <a:endParaRPr lang="zh-TW" altLang="en-US">
              <a:sym typeface="Symbol" panose="05050102010706020507" pitchFamily="18" charset="2"/>
            </a:endParaRPr>
          </a:p>
          <a:p>
            <a:pPr marL="914400" lvl="1" indent="-457200" eaLnBrk="1" hangingPunct="1"/>
            <a:endParaRPr lang="zh-TW" altLang="en-US">
              <a:sym typeface="Symbol" panose="05050102010706020507" pitchFamily="18" charset="2"/>
            </a:endParaRPr>
          </a:p>
          <a:p>
            <a:pPr marL="914400" lvl="1" indent="-457200" eaLnBrk="1" hangingPunct="1"/>
            <a:endParaRPr lang="zh-TW" altLang="en-US">
              <a:sym typeface="Symbol" panose="05050102010706020507" pitchFamily="18" charset="2"/>
            </a:endParaRPr>
          </a:p>
          <a:p>
            <a:pPr marL="914400" lvl="1" indent="-457200" eaLnBrk="1" hangingPunct="1"/>
            <a:endParaRPr lang="zh-TW" altLang="en-US">
              <a:sym typeface="Symbol" panose="05050102010706020507" pitchFamily="18" charset="2"/>
            </a:endParaRPr>
          </a:p>
          <a:p>
            <a:pPr marL="914400" lvl="1" indent="-457200" eaLnBrk="1" hangingPunct="1"/>
            <a:endParaRPr lang="zh-TW" altLang="en-US">
              <a:sym typeface="Symbol" panose="05050102010706020507" pitchFamily="18" charset="2"/>
            </a:endParaRPr>
          </a:p>
          <a:p>
            <a:pPr marL="914400" lvl="1" indent="-457200" eaLnBrk="1" hangingPunct="1"/>
            <a:endParaRPr lang="zh-TW" altLang="en-US">
              <a:sym typeface="Symbol" panose="05050102010706020507" pitchFamily="18" charset="2"/>
            </a:endParaRPr>
          </a:p>
          <a:p>
            <a:pPr marL="533400" indent="-533400" eaLnBrk="1" hangingPunct="1"/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marL="533400" indent="-533400" eaLnBrk="1" hangingPunct="1"/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+1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+…+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marL="533400" indent="-533400" eaLnBrk="1" hangingPunct="1"/>
            <a:endParaRPr lang="en-US" altLang="zh-TW" sz="2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 eaLnBrk="1" hangingPunct="1"/>
            <a:r>
              <a:rPr lang="en-US" altLang="zh-TW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35173" name="Picture 4">
            <a:extLst>
              <a:ext uri="{FF2B5EF4-FFF2-40B4-BE49-F238E27FC236}">
                <a16:creationId xmlns:a16="http://schemas.microsoft.com/office/drawing/2014/main" id="{0D70ED8A-A259-43BC-838A-99BA46A57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989138"/>
            <a:ext cx="7559675" cy="173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35174" name="Object 5">
            <a:extLst>
              <a:ext uri="{FF2B5EF4-FFF2-40B4-BE49-F238E27FC236}">
                <a16:creationId xmlns:a16="http://schemas.microsoft.com/office/drawing/2014/main" id="{7725CA50-7A9B-4726-BD2C-C98854AAF851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1042988" y="5229225"/>
          <a:ext cx="1728787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5" name="方程式" r:id="rId5" imgW="812447" imgH="393529" progId="Equation.3">
                  <p:embed/>
                </p:oleObj>
              </mc:Choice>
              <mc:Fallback>
                <p:oleObj name="方程式" r:id="rId5" imgW="812447" imgH="39352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5229225"/>
                        <a:ext cx="1728787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編號版面配置區 7">
            <a:extLst>
              <a:ext uri="{FF2B5EF4-FFF2-40B4-BE49-F238E27FC236}">
                <a16:creationId xmlns:a16="http://schemas.microsoft.com/office/drawing/2014/main" id="{472E385F-7ABA-47EB-8BE9-EFB0E66052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66EF903-CC77-4DD6-A3DE-5E8BC67D44BD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66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65F279FE-5F20-4FB2-857E-B5F7B10F2D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10.6 Divide-and-Conquer Algorithms</a:t>
            </a:r>
            <a:r>
              <a:rPr lang="en-US" altLang="zh-TW" sz="3500"/>
              <a:t> </a:t>
            </a:r>
          </a:p>
        </p:txBody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0B06FF99-CA65-47F9-8638-CA7C48E9E3D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147050" cy="4637088"/>
          </a:xfrm>
        </p:spPr>
        <p:txBody>
          <a:bodyPr/>
          <a:lstStyle/>
          <a:p>
            <a:pPr eaLnBrk="1" hangingPunct="1"/>
            <a:r>
              <a:rPr lang="en-US" altLang="zh-TW" sz="2400"/>
              <a:t>In general, solve a given problem of size </a:t>
            </a:r>
            <a:r>
              <a:rPr lang="en-US" altLang="zh-TW" sz="2400" i="1"/>
              <a:t>n</a:t>
            </a:r>
            <a:r>
              <a:rPr lang="en-US" altLang="zh-TW" sz="2400"/>
              <a:t> by</a:t>
            </a:r>
          </a:p>
          <a:p>
            <a:pPr lvl="1" eaLnBrk="1" hangingPunct="1"/>
            <a:r>
              <a:rPr lang="en-US" altLang="zh-TW"/>
              <a:t>Solving the problem for a small value of </a:t>
            </a:r>
            <a:r>
              <a:rPr lang="en-US" altLang="zh-TW" i="1"/>
              <a:t>n</a:t>
            </a:r>
            <a:r>
              <a:rPr lang="en-US" altLang="zh-TW"/>
              <a:t> directly.</a:t>
            </a:r>
          </a:p>
          <a:p>
            <a:pPr lvl="1" eaLnBrk="1" hangingPunct="1"/>
            <a:r>
              <a:rPr lang="en-US" altLang="zh-TW"/>
              <a:t>Breaking the problem into a smaller problems of the same type and the same size </a:t>
            </a:r>
          </a:p>
          <a:p>
            <a:pPr eaLnBrk="1" hangingPunct="1"/>
            <a:r>
              <a:rPr lang="en-US" altLang="zh-TW" sz="2400"/>
              <a:t>Divide-and-conquer algorithms</a:t>
            </a:r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2400"/>
          </a:p>
          <a:p>
            <a:pPr eaLnBrk="1" hangingPunct="1"/>
            <a:r>
              <a:rPr lang="en-US" altLang="zh-TW" sz="2400"/>
              <a:t>Time complexity function 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eaLnBrk="1" hangingPunct="1"/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(1) 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pPr lvl="1" eaLnBrk="1" hangingPunct="1"/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af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 for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graphicFrame>
        <p:nvGraphicFramePr>
          <p:cNvPr id="137221" name="Object 4">
            <a:extLst>
              <a:ext uri="{FF2B5EF4-FFF2-40B4-BE49-F238E27FC236}">
                <a16:creationId xmlns:a16="http://schemas.microsoft.com/office/drawing/2014/main" id="{F34C05E6-B8B9-41BB-BEE9-8040D578A6D4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5364163" y="2935288"/>
          <a:ext cx="1662112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3" name="方程式" r:id="rId4" imgW="901309" imgH="228501" progId="Equation.3">
                  <p:embed/>
                </p:oleObj>
              </mc:Choice>
              <mc:Fallback>
                <p:oleObj name="方程式" r:id="rId4" imgW="901309" imgH="22850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2935288"/>
                        <a:ext cx="1662112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7222" name="Picture 5">
            <a:extLst>
              <a:ext uri="{FF2B5EF4-FFF2-40B4-BE49-F238E27FC236}">
                <a16:creationId xmlns:a16="http://schemas.microsoft.com/office/drawing/2014/main" id="{43C08E8B-211F-4A02-A910-3976370536E9}"/>
              </a:ext>
            </a:extLst>
          </p:cNvPr>
          <p:cNvPicPr>
            <a:picLocks noChangeAspect="1" noChangeArrowheads="1"/>
          </p:cNvPicPr>
          <p:nvPr>
            <p:ph sz="quarter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9138" y="3716338"/>
            <a:ext cx="8137525" cy="1285875"/>
          </a:xfr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投影片編號版面配置區 6">
            <a:extLst>
              <a:ext uri="{FF2B5EF4-FFF2-40B4-BE49-F238E27FC236}">
                <a16:creationId xmlns:a16="http://schemas.microsoft.com/office/drawing/2014/main" id="{6ECAA34C-AE33-4ECF-AE89-8031420B1A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D96F9D9-1A19-47FC-B08B-E77869609B23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67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6AA74DF5-DB85-4A10-8FB8-F0D13C3292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Divide-and-Conquer Algorithms</a:t>
            </a:r>
            <a:r>
              <a:rPr lang="en-US" altLang="zh-TW" sz="3500"/>
              <a:t> </a:t>
            </a:r>
          </a:p>
        </p:txBody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17EB95A0-32E6-4AF3-ADCC-5E61923B1A4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5263" y="1549400"/>
            <a:ext cx="4038600" cy="4411663"/>
          </a:xfrm>
        </p:spPr>
        <p:txBody>
          <a:bodyPr/>
          <a:lstStyle/>
          <a:p>
            <a:pPr eaLnBrk="1" hangingPunct="1"/>
            <a:r>
              <a:rPr lang="en-US" altLang="zh-TW" sz="2200"/>
              <a:t>Theorem 10.1:</a:t>
            </a:r>
          </a:p>
        </p:txBody>
      </p:sp>
      <p:pic>
        <p:nvPicPr>
          <p:cNvPr id="139269" name="Picture 4">
            <a:extLst>
              <a:ext uri="{FF2B5EF4-FFF2-40B4-BE49-F238E27FC236}">
                <a16:creationId xmlns:a16="http://schemas.microsoft.com/office/drawing/2014/main" id="{D87F7106-D7EA-4B9F-B89F-F02B9EDA477F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0338" y="1557338"/>
            <a:ext cx="6392862" cy="4708525"/>
          </a:xfr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投影片編號版面配置區 3">
            <a:extLst>
              <a:ext uri="{FF2B5EF4-FFF2-40B4-BE49-F238E27FC236}">
                <a16:creationId xmlns:a16="http://schemas.microsoft.com/office/drawing/2014/main" id="{75F6EDAA-30C6-4327-8C2C-15EBF3F290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578A45-2704-43A1-9695-7CA440591E2D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68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graphicFrame>
        <p:nvGraphicFramePr>
          <p:cNvPr id="141315" name="Object 2">
            <a:extLst>
              <a:ext uri="{FF2B5EF4-FFF2-40B4-BE49-F238E27FC236}">
                <a16:creationId xmlns:a16="http://schemas.microsoft.com/office/drawing/2014/main" id="{4E7897F7-C2CA-4410-BDE6-F01AB85C1C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333375"/>
          <a:ext cx="741680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18" name="影像文件" r:id="rId4" imgW="3548543" imgH="2306972" progId="Imaging.Docume">
                  <p:embed/>
                </p:oleObj>
              </mc:Choice>
              <mc:Fallback>
                <p:oleObj name="影像文件" r:id="rId4" imgW="3548543" imgH="2306972" progId="Imaging.Docum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33375"/>
                        <a:ext cx="7416800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6" name="Object 3">
            <a:extLst>
              <a:ext uri="{FF2B5EF4-FFF2-40B4-BE49-F238E27FC236}">
                <a16:creationId xmlns:a16="http://schemas.microsoft.com/office/drawing/2014/main" id="{ABFB8EDD-99A4-494D-BE91-6398406DE5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1196975"/>
          <a:ext cx="7488238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19" name="影像文件" r:id="rId6" imgW="4736219" imgH="3079102" progId="Imaging.Docume">
                  <p:embed/>
                </p:oleObj>
              </mc:Choice>
              <mc:Fallback>
                <p:oleObj name="影像文件" r:id="rId6" imgW="4736219" imgH="3079102" progId="Imaging.Docum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196975"/>
                        <a:ext cx="7488238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7" name="Object 4">
            <a:extLst>
              <a:ext uri="{FF2B5EF4-FFF2-40B4-BE49-F238E27FC236}">
                <a16:creationId xmlns:a16="http://schemas.microsoft.com/office/drawing/2014/main" id="{1F9EB4F4-6AAA-445E-8749-1C38E62649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2781300"/>
          <a:ext cx="8424862" cy="332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0" name="影像文件" r:id="rId8" imgW="7207289" imgH="4685590" progId="Imaging.Docume">
                  <p:embed/>
                </p:oleObj>
              </mc:Choice>
              <mc:Fallback>
                <p:oleObj name="影像文件" r:id="rId8" imgW="7207289" imgH="4685590" progId="Imaging.Docum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781300"/>
                        <a:ext cx="8424862" cy="332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投影片編號版面配置區 5">
            <a:extLst>
              <a:ext uri="{FF2B5EF4-FFF2-40B4-BE49-F238E27FC236}">
                <a16:creationId xmlns:a16="http://schemas.microsoft.com/office/drawing/2014/main" id="{30425C95-86A2-43FE-8B4E-601FC31E2C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8F5A02-340E-487F-9FA6-DD3489AEC550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69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DE07056B-92DB-4154-BB1C-E2B5782433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Divide-and-Conquer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3364" name="Rectangle 3">
                <a:extLst>
                  <a:ext uri="{FF2B5EF4-FFF2-40B4-BE49-F238E27FC236}">
                    <a16:creationId xmlns:a16="http://schemas.microsoft.com/office/drawing/2014/main" id="{90726523-071E-4D75-B9CE-E0B57C1D93D3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81013" y="1276350"/>
                <a:ext cx="8229600" cy="5000625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zh-TW" b="1" dirty="0"/>
                  <a:t>Ex 10.45</a:t>
                </a:r>
                <a:r>
                  <a:rPr lang="en-US" altLang="zh-TW" dirty="0"/>
                  <a:t> : </a:t>
                </a:r>
              </a:p>
              <a:p>
                <a:pPr lvl="1" eaLnBrk="1" hangingPunct="1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800" dirty="0"/>
                  <a:t>(a) 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= 3 </a:t>
                </a:r>
                <a:r>
                  <a:rPr lang="en-US" altLang="zh-TW" sz="2800" dirty="0"/>
                  <a:t>and 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/2) + 3</a:t>
                </a:r>
                <a:r>
                  <a:rPr lang="en-US" altLang="zh-TW" sz="2800" dirty="0"/>
                  <a:t> for 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2</a:t>
                </a:r>
                <a:r>
                  <a:rPr lang="en-US" altLang="zh-TW" sz="28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</a:p>
              <a:p>
                <a:pPr lvl="2" eaLnBrk="1" hangingPunct="1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 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=3, 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2, 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  <a:p>
                <a:pPr lvl="2" eaLnBrk="1" hangingPunct="1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3(log</a:t>
                </a:r>
                <a:r>
                  <a:rPr lang="en-US" altLang="zh-TW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+1)</a:t>
                </a:r>
              </a:p>
              <a:p>
                <a:pPr lvl="1" eaLnBrk="1" hangingPunct="1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= 7 </a:t>
                </a:r>
                <a:r>
                  <a:rPr lang="en-US" altLang="zh-TW" sz="2800" dirty="0">
                    <a:cs typeface="Times New Roman" panose="02020603050405020304" pitchFamily="18" charset="0"/>
                  </a:rPr>
                  <a:t>and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4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/3) + 7 </a:t>
                </a:r>
                <a:r>
                  <a:rPr lang="en-US" altLang="zh-TW" sz="2800" dirty="0">
                    <a:cs typeface="Times New Roman" panose="02020603050405020304" pitchFamily="18" charset="0"/>
                  </a:rPr>
                  <a:t>for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3</a:t>
                </a:r>
                <a:r>
                  <a:rPr lang="en-US" altLang="zh-TW" sz="28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</a:p>
              <a:p>
                <a:pPr lvl="2" eaLnBrk="1" hangingPunct="1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7, 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3, 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</a:t>
                </a:r>
              </a:p>
              <a:p>
                <a:pPr lvl="2" eaLnBrk="1" hangingPunct="1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(7/3)(4</m:t>
                    </m:r>
                    <m:sSup>
                      <m:sSup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zh-TW" sz="28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b="0" i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</m:func>
                      </m:sup>
                    </m:sSup>
                    <m:r>
                      <a:rPr lang="en-US" altLang="zh-TW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 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= 5 </a:t>
                </a:r>
                <a:r>
                  <a:rPr lang="en-US" altLang="zh-TW" sz="2800" dirty="0">
                    <a:cs typeface="Times New Roman" panose="02020603050405020304" pitchFamily="18" charset="0"/>
                  </a:rPr>
                  <a:t>and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h(n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7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/7) + 5 </a:t>
                </a:r>
                <a:r>
                  <a:rPr lang="en-US" altLang="zh-TW" sz="2800" dirty="0">
                    <a:cs typeface="Times New Roman" panose="02020603050405020304" pitchFamily="18" charset="0"/>
                  </a:rPr>
                  <a:t>for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7</a:t>
                </a:r>
                <a:r>
                  <a:rPr lang="en-US" altLang="zh-TW" sz="28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</a:p>
              <a:p>
                <a:pPr lvl="2" eaLnBrk="1" hangingPunct="1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5, 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7, 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7</a:t>
                </a:r>
              </a:p>
              <a:p>
                <a:pPr lvl="2" eaLnBrk="1" hangingPunct="1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(5/6)(7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-1) </a:t>
                </a:r>
              </a:p>
            </p:txBody>
          </p:sp>
        </mc:Choice>
        <mc:Fallback>
          <p:sp>
            <p:nvSpPr>
              <p:cNvPr id="143364" name="Rectangle 3">
                <a:extLst>
                  <a:ext uri="{FF2B5EF4-FFF2-40B4-BE49-F238E27FC236}">
                    <a16:creationId xmlns:a16="http://schemas.microsoft.com/office/drawing/2014/main" id="{90726523-071E-4D75-B9CE-E0B57C1D9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1013" y="1276350"/>
                <a:ext cx="8229600" cy="5000625"/>
              </a:xfrm>
              <a:blipFill>
                <a:blip r:embed="rId3"/>
                <a:stretch>
                  <a:fillRect l="-1333" t="-20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65" name="Picture 4">
            <a:extLst>
              <a:ext uri="{FF2B5EF4-FFF2-40B4-BE49-F238E27FC236}">
                <a16:creationId xmlns:a16="http://schemas.microsoft.com/office/drawing/2014/main" id="{7EA38D29-3B52-4BDA-9D7A-65E05BEFE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831850"/>
            <a:ext cx="21685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投影片編號版面配置區 5">
            <a:extLst>
              <a:ext uri="{FF2B5EF4-FFF2-40B4-BE49-F238E27FC236}">
                <a16:creationId xmlns:a16="http://schemas.microsoft.com/office/drawing/2014/main" id="{FB1C04FB-4DD7-411E-84CD-51133CFB02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60959D2-EA38-4F40-8B39-F8E5F4CC4185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6D374A7C-8853-4BB7-BC5D-F816B03E2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000"/>
              <a:t>Homogeneous and Nonhomogeneous</a:t>
            </a:r>
            <a:r>
              <a:rPr lang="en-US" altLang="zh-TW" sz="3500"/>
              <a:t> 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B02B22CD-A196-4CAE-AA3E-18FE6E989A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The general first-order linear recurrence relation with constant coefficients has the form</a:t>
            </a:r>
            <a:br>
              <a:rPr lang="en-US" altLang="zh-TW"/>
            </a:br>
            <a:r>
              <a:rPr lang="en-US" altLang="zh-TW"/>
              <a:t>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+1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/>
              <a:t>. </a:t>
            </a:r>
          </a:p>
          <a:p>
            <a:pPr lvl="1" eaLnBrk="1" hangingPunct="1"/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) = 0</a:t>
            </a:r>
            <a:r>
              <a:rPr lang="en-US" altLang="zh-TW" sz="2800"/>
              <a:t>, the relation is called </a:t>
            </a:r>
            <a:r>
              <a:rPr lang="en-US" altLang="zh-TW" sz="2800" u="sng">
                <a:solidFill>
                  <a:srgbClr val="0000CC"/>
                </a:solidFill>
              </a:rPr>
              <a:t>homogeneous</a:t>
            </a:r>
            <a:r>
              <a:rPr lang="en-US" altLang="zh-TW" sz="2800"/>
              <a:t>.</a:t>
            </a:r>
          </a:p>
          <a:p>
            <a:pPr lvl="1" eaLnBrk="1" hangingPunct="1"/>
            <a:r>
              <a:rPr lang="en-US" altLang="zh-TW" sz="2800"/>
              <a:t>Otherwise, it is called </a:t>
            </a:r>
            <a:r>
              <a:rPr lang="en-US" altLang="zh-TW" sz="2800" u="sng">
                <a:solidFill>
                  <a:srgbClr val="0000CC"/>
                </a:solidFill>
              </a:rPr>
              <a:t>nonhomogeneous</a:t>
            </a:r>
            <a:r>
              <a:rPr lang="en-US" altLang="zh-TW" sz="2800"/>
              <a:t>.</a:t>
            </a:r>
          </a:p>
          <a:p>
            <a:pPr eaLnBrk="1" hangingPunct="1"/>
            <a:r>
              <a:rPr lang="en-US" altLang="zh-TW" b="1"/>
              <a:t>Ex 10.5</a:t>
            </a:r>
            <a:r>
              <a:rPr lang="en-US" altLang="zh-TW"/>
              <a:t> : Let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denote the number of comparisons needed to sort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/>
              <a:t> numbers in </a:t>
            </a:r>
            <a:r>
              <a:rPr lang="en-US" altLang="zh-TW" u="sng"/>
              <a:t>bubble sort</a:t>
            </a:r>
            <a:r>
              <a:rPr lang="en-US" altLang="zh-TW"/>
              <a:t>, we find the recurrence relation </a:t>
            </a:r>
          </a:p>
          <a:p>
            <a:pPr lvl="1" eaLnBrk="1" hangingPunct="1"/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i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+ (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- 1) 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2, </a:t>
            </a:r>
            <a:r>
              <a:rPr lang="en-US" altLang="zh-TW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= 0 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投影片編號版面配置區 5">
            <a:extLst>
              <a:ext uri="{FF2B5EF4-FFF2-40B4-BE49-F238E27FC236}">
                <a16:creationId xmlns:a16="http://schemas.microsoft.com/office/drawing/2014/main" id="{6583271B-D4EC-4D4B-9CB9-B0186961FD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6E450A-78CB-4263-B9AB-B01D0EFF1A33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70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A3E071AF-E1AC-40BE-9B69-558EDBC64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Homework (optional)</a:t>
            </a:r>
          </a:p>
        </p:txBody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6D73CB7C-8286-4730-9F1C-2FD2ABB77B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10.2: 10, 12, 30</a:t>
            </a:r>
          </a:p>
          <a:p>
            <a:pPr eaLnBrk="1" hangingPunct="1"/>
            <a:r>
              <a:rPr lang="en-US" altLang="zh-TW"/>
              <a:t>10.3: 6, 8</a:t>
            </a:r>
          </a:p>
          <a:p>
            <a:pPr eaLnBrk="1" hangingPunct="1"/>
            <a:r>
              <a:rPr lang="en-US" altLang="zh-TW"/>
              <a:t>10.4: 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編號版面配置區 3">
            <a:extLst>
              <a:ext uri="{FF2B5EF4-FFF2-40B4-BE49-F238E27FC236}">
                <a16:creationId xmlns:a16="http://schemas.microsoft.com/office/drawing/2014/main" id="{A988F615-0391-4996-9768-CC5E747EE5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A68E213-B2BC-4F9F-AA46-2312626E0F15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graphicFrame>
        <p:nvGraphicFramePr>
          <p:cNvPr id="18435" name="Object 2">
            <a:extLst>
              <a:ext uri="{FF2B5EF4-FFF2-40B4-BE49-F238E27FC236}">
                <a16:creationId xmlns:a16="http://schemas.microsoft.com/office/drawing/2014/main" id="{584AB704-4E1A-4881-818C-E5727629C5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1484313"/>
          <a:ext cx="8424862" cy="324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點陣圖影像" r:id="rId4" imgW="7009524" imgH="2704762" progId="Paint.Picture">
                  <p:embed/>
                </p:oleObj>
              </mc:Choice>
              <mc:Fallback>
                <p:oleObj name="點陣圖影像" r:id="rId4" imgW="7009524" imgH="2704762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484313"/>
                        <a:ext cx="8424862" cy="324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編號版面配置區 3">
            <a:extLst>
              <a:ext uri="{FF2B5EF4-FFF2-40B4-BE49-F238E27FC236}">
                <a16:creationId xmlns:a16="http://schemas.microsoft.com/office/drawing/2014/main" id="{AA9AFAD9-E1BB-414C-8E19-7225C9624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6957B0-0121-4694-AF05-941A99B7246C}" type="slidenum">
              <a:rPr kumimoji="0" lang="en-US" altLang="zh-TW" sz="1400" smtClean="0"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kumimoji="0" lang="en-US" altLang="zh-TW" sz="1400">
              <a:ea typeface="新細明體" panose="02020500000000000000" pitchFamily="18" charset="-120"/>
            </a:endParaRPr>
          </a:p>
        </p:txBody>
      </p:sp>
      <p:graphicFrame>
        <p:nvGraphicFramePr>
          <p:cNvPr id="20483" name="Object 2">
            <a:extLst>
              <a:ext uri="{FF2B5EF4-FFF2-40B4-BE49-F238E27FC236}">
                <a16:creationId xmlns:a16="http://schemas.microsoft.com/office/drawing/2014/main" id="{D34665F4-5335-4CF6-BE90-88BB288795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25" y="1773238"/>
          <a:ext cx="4608513" cy="372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影像文件" r:id="rId4" imgW="6238568" imgH="4055806" progId="Imaging.Docume">
                  <p:embed/>
                </p:oleObj>
              </mc:Choice>
              <mc:Fallback>
                <p:oleObj name="影像文件" r:id="rId4" imgW="6238568" imgH="4055806" progId="Imaging.Docum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1773238"/>
                        <a:ext cx="4608513" cy="372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3">
            <a:extLst>
              <a:ext uri="{FF2B5EF4-FFF2-40B4-BE49-F238E27FC236}">
                <a16:creationId xmlns:a16="http://schemas.microsoft.com/office/drawing/2014/main" id="{60DA4485-0236-4976-8747-9BA1E5D62F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4688" y="1700213"/>
          <a:ext cx="4695825" cy="408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影像文件" r:id="rId6" imgW="6555783" imgH="4262034" progId="Imaging.Docume">
                  <p:embed/>
                </p:oleObj>
              </mc:Choice>
              <mc:Fallback>
                <p:oleObj name="影像文件" r:id="rId6" imgW="6555783" imgH="4262034" progId="Imaging.Docum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4688" y="1700213"/>
                        <a:ext cx="4695825" cy="408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簡報範本">
  <a:themeElements>
    <a:clrScheme name="簡報範本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簡報範本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簡報範本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範本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範本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範本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範本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範本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範本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範本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範本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範本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範本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範本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簡報範本</Template>
  <TotalTime>22474</TotalTime>
  <Words>4812</Words>
  <Application>Microsoft Office PowerPoint</Application>
  <PresentationFormat>On-screen Show (4:3)</PresentationFormat>
  <Paragraphs>515</Paragraphs>
  <Slides>70</Slides>
  <Notes>69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Arial</vt:lpstr>
      <vt:lpstr>新細明體</vt:lpstr>
      <vt:lpstr>標楷體</vt:lpstr>
      <vt:lpstr>Times New Roman</vt:lpstr>
      <vt:lpstr>Symbol</vt:lpstr>
      <vt:lpstr>Wingdings</vt:lpstr>
      <vt:lpstr>簡報範本</vt:lpstr>
      <vt:lpstr>影像文件</vt:lpstr>
      <vt:lpstr>點陣圖影像</vt:lpstr>
      <vt:lpstr>Microsoft 方程式編輯器 3.0</vt:lpstr>
      <vt:lpstr>Chapter 10: Recurrence Relations</vt:lpstr>
      <vt:lpstr>Outline</vt:lpstr>
      <vt:lpstr>The First-Order Linear Recurrence Relation </vt:lpstr>
      <vt:lpstr>The First-Order Linear Recurrence Relation</vt:lpstr>
      <vt:lpstr>The First-Order Linear Recurrence Relation</vt:lpstr>
      <vt:lpstr>The First-Order Linear Recurrence Relation</vt:lpstr>
      <vt:lpstr>Homogeneous and Nonhomogeneous </vt:lpstr>
      <vt:lpstr>PowerPoint Presentation</vt:lpstr>
      <vt:lpstr>PowerPoint Presentation</vt:lpstr>
      <vt:lpstr>The First-Order Linear Recurrence Relation</vt:lpstr>
      <vt:lpstr>The First-Order Linear Recurrence Relation</vt:lpstr>
      <vt:lpstr>The Second-Order Linear Homogeneous Recurrence Relation with Constant Coefficients </vt:lpstr>
      <vt:lpstr>Case (A): Distinct Real Roots</vt:lpstr>
      <vt:lpstr>Distinct Real Roots</vt:lpstr>
      <vt:lpstr>Distinct Real Roots</vt:lpstr>
      <vt:lpstr>Distinct Real Roots</vt:lpstr>
      <vt:lpstr>Distinct Real Roots</vt:lpstr>
      <vt:lpstr>Distinct Real Roots</vt:lpstr>
      <vt:lpstr>Distinct Real Roots</vt:lpstr>
      <vt:lpstr>PowerPoint Presentation</vt:lpstr>
      <vt:lpstr>Distinct Real Roots</vt:lpstr>
      <vt:lpstr>Second- or Higher-Order Recurrence Relation </vt:lpstr>
      <vt:lpstr>Second- or Higher-Order Recurrence Relation</vt:lpstr>
      <vt:lpstr>Second- or Higher-Order Recurrence Relation</vt:lpstr>
      <vt:lpstr>Case (B): Complex Roots</vt:lpstr>
      <vt:lpstr>Complex Roots</vt:lpstr>
      <vt:lpstr>Complex Roots</vt:lpstr>
      <vt:lpstr> </vt:lpstr>
      <vt:lpstr>Complex Roots</vt:lpstr>
      <vt:lpstr>PowerPoint Presentation</vt:lpstr>
      <vt:lpstr>Case (C): Repeated Real Roots</vt:lpstr>
      <vt:lpstr>Repeated Real Roots</vt:lpstr>
      <vt:lpstr>Repeated Real Roots</vt:lpstr>
      <vt:lpstr>10.3 The Nonhomogeneous Recurrence Relation </vt:lpstr>
      <vt:lpstr>The Nonhomogeneous Recurrence Relation</vt:lpstr>
      <vt:lpstr>The Nonhomogeneous Recurrence Relation</vt:lpstr>
      <vt:lpstr>The Nonhomogeneous Recurrence Relation</vt:lpstr>
      <vt:lpstr>Solution for the Nonhomogeneous First-Order Relation </vt:lpstr>
      <vt:lpstr>Solution for the Nonhomogeneous Second-Order Relation</vt:lpstr>
      <vt:lpstr>The Nonhomogeneous Recurrence Relation</vt:lpstr>
      <vt:lpstr>The Nonhomogeneous Recurrence Relation</vt:lpstr>
      <vt:lpstr>The Nonhomogeneous Recurrence Relation</vt:lpstr>
      <vt:lpstr>The Nonhomogeneous Recurrence Relation</vt:lpstr>
      <vt:lpstr>The Nonhomogeneous Recurrence Relation</vt:lpstr>
      <vt:lpstr>The Nonhomogeneous Recurrence Relation</vt:lpstr>
      <vt:lpstr>PowerPoint Presentation</vt:lpstr>
      <vt:lpstr>The Nonhomogeneous Recurrence Relation</vt:lpstr>
      <vt:lpstr>The Nonhomogeneous Recurrence Relation</vt:lpstr>
      <vt:lpstr>Particular Solutions to Nonhomogeneous Recurrence Relation</vt:lpstr>
      <vt:lpstr>PowerPoint Presentation</vt:lpstr>
      <vt:lpstr>Particular Solutions to Nonhomogeneous Recurrence Relation</vt:lpstr>
      <vt:lpstr>Particular Solutions to Nonhomogeneous Recurrence Relation</vt:lpstr>
      <vt:lpstr>10.4 The Method of Generating Functions </vt:lpstr>
      <vt:lpstr>PowerPoint Presentation</vt:lpstr>
      <vt:lpstr>The Method of Generating Functions</vt:lpstr>
      <vt:lpstr>PowerPoint Presentation</vt:lpstr>
      <vt:lpstr>The Method of Generating Functions</vt:lpstr>
      <vt:lpstr>PowerPoint Presentation</vt:lpstr>
      <vt:lpstr>10.5 A Special Kind of Nonlinear Recurrence Relation </vt:lpstr>
      <vt:lpstr>A Special Kind of Nonlinear Recurrence Relation </vt:lpstr>
      <vt:lpstr>PowerPoint Presentation</vt:lpstr>
      <vt:lpstr>PowerPoint Presentation</vt:lpstr>
      <vt:lpstr>PowerPoint Presentation</vt:lpstr>
      <vt:lpstr>A Special Kind of Nonlinear Recurrence Relation </vt:lpstr>
      <vt:lpstr>A Special Kind of Nonlinear Recurrence Relation </vt:lpstr>
      <vt:lpstr>10.6 Divide-and-Conquer Algorithms </vt:lpstr>
      <vt:lpstr>Divide-and-Conquer Algorithms </vt:lpstr>
      <vt:lpstr>PowerPoint Presentation</vt:lpstr>
      <vt:lpstr>Divide-and-Conquer Algorithms</vt:lpstr>
      <vt:lpstr>Homework (optional)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柏丞 廖</cp:lastModifiedBy>
  <cp:revision>481</cp:revision>
  <dcterms:created xsi:type="dcterms:W3CDTF">1601-01-01T00:00:00Z</dcterms:created>
  <dcterms:modified xsi:type="dcterms:W3CDTF">2023-12-28T03:27:49Z</dcterms:modified>
</cp:coreProperties>
</file>